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2" r:id="rId7"/>
    <p:sldId id="263" r:id="rId8"/>
    <p:sldId id="265" r:id="rId9"/>
  </p:sldIdLst>
  <p:sldSz cx="18288000" cy="10287000"/>
  <p:notesSz cx="6858000" cy="9144000"/>
  <p:embeddedFontLst>
    <p:embeddedFont>
      <p:font typeface="Brixton Sans" panose="020B0604020202020204" charset="0"/>
      <p:regular r:id="rId10"/>
    </p:embeddedFont>
    <p:embeddedFont>
      <p:font typeface="Brixton Sans Bold" panose="020B0604020202020204" charset="0"/>
      <p:regular r:id="rId11"/>
    </p:embeddedFont>
    <p:embeddedFont>
      <p:font typeface="Montserrat" panose="02000505000000020004" pitchFamily="2" charset="0"/>
      <p:regular r:id="rId12"/>
      <p:bold r:id="rId13"/>
      <p:italic r:id="rId14"/>
      <p:boldItalic r:id="rId15"/>
    </p:embeddedFont>
    <p:embeddedFont>
      <p:font typeface="Montserrat Bold" panose="00000800000000000000" pitchFamily="2" charset="0"/>
      <p:regular r:id="rId16"/>
      <p:bold r:id="rId17"/>
    </p:embeddedFont>
    <p:embeddedFont>
      <p:font typeface="Montserrat Medium" panose="00000600000000000000" pitchFamily="2" charset="0"/>
      <p:regular r:id="rId18"/>
      <p: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6" d="100"/>
          <a:sy n="66" d="100"/>
        </p:scale>
        <p:origin x="936"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ableStyles" Target="tableStyle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 Id="rId22" Type="http://schemas.openxmlformats.org/officeDocument/2006/relationships/theme" Target="theme/theme1.xml"/></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slide" Target="slide2.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 Id="rId9" Type="http://schemas.openxmlformats.org/officeDocument/2006/relationships/image" Target="../media/image7.sv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slide" Target="slide3.xml"/><Relationship Id="rId12" Type="http://schemas.openxmlformats.org/officeDocument/2006/relationships/image" Target="../media/image1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svg"/><Relationship Id="rId11" Type="http://schemas.openxmlformats.org/officeDocument/2006/relationships/image" Target="../media/image10.png"/><Relationship Id="rId5" Type="http://schemas.openxmlformats.org/officeDocument/2006/relationships/image" Target="../media/image8.png"/><Relationship Id="rId10" Type="http://schemas.openxmlformats.org/officeDocument/2006/relationships/slide" Target="slide1.xml"/><Relationship Id="rId4" Type="http://schemas.openxmlformats.org/officeDocument/2006/relationships/image" Target="../media/image3.svg"/><Relationship Id="rId9" Type="http://schemas.openxmlformats.org/officeDocument/2006/relationships/image" Target="../media/image7.svg"/></Relationships>
</file>

<file path=ppt/slides/_rels/slide3.xml.rels><?xml version="1.0" encoding="UTF-8" standalone="yes"?>
<Relationships xmlns="http://schemas.openxmlformats.org/package/2006/relationships"><Relationship Id="rId8" Type="http://schemas.openxmlformats.org/officeDocument/2006/relationships/slide" Target="slide4.xml"/><Relationship Id="rId13"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12.png"/><Relationship Id="rId12" Type="http://schemas.openxmlformats.org/officeDocument/2006/relationships/slide" Target="slide1.xm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slide" Target="slide2.xml"/><Relationship Id="rId5" Type="http://schemas.openxmlformats.org/officeDocument/2006/relationships/image" Target="../media/image4.png"/><Relationship Id="rId10" Type="http://schemas.openxmlformats.org/officeDocument/2006/relationships/image" Target="../media/image7.svg"/><Relationship Id="rId4" Type="http://schemas.openxmlformats.org/officeDocument/2006/relationships/image" Target="../media/image3.svg"/><Relationship Id="rId9" Type="http://schemas.openxmlformats.org/officeDocument/2006/relationships/image" Target="../media/image6.png"/><Relationship Id="rId14" Type="http://schemas.openxmlformats.org/officeDocument/2006/relationships/image" Target="../media/image11.sv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svg"/><Relationship Id="rId3" Type="http://schemas.openxmlformats.org/officeDocument/2006/relationships/image" Target="../media/image2.png"/><Relationship Id="rId7" Type="http://schemas.openxmlformats.org/officeDocument/2006/relationships/slide" Target="slide5.xml"/><Relationship Id="rId12"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slide" Target="slide1.xml"/><Relationship Id="rId5" Type="http://schemas.openxmlformats.org/officeDocument/2006/relationships/image" Target="../media/image4.png"/><Relationship Id="rId10" Type="http://schemas.openxmlformats.org/officeDocument/2006/relationships/slide" Target="slide3.xml"/><Relationship Id="rId4" Type="http://schemas.openxmlformats.org/officeDocument/2006/relationships/image" Target="../media/image3.svg"/><Relationship Id="rId9" Type="http://schemas.openxmlformats.org/officeDocument/2006/relationships/image" Target="../media/image7.svg"/></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4.png"/><Relationship Id="rId18" Type="http://schemas.openxmlformats.org/officeDocument/2006/relationships/image" Target="../media/image19.png"/><Relationship Id="rId3" Type="http://schemas.openxmlformats.org/officeDocument/2006/relationships/image" Target="../media/image13.png"/><Relationship Id="rId21" Type="http://schemas.openxmlformats.org/officeDocument/2006/relationships/image" Target="../media/image22.png"/><Relationship Id="rId7" Type="http://schemas.openxmlformats.org/officeDocument/2006/relationships/image" Target="../media/image6.png"/><Relationship Id="rId12" Type="http://schemas.openxmlformats.org/officeDocument/2006/relationships/image" Target="../media/image11.svg"/><Relationship Id="rId17" Type="http://schemas.openxmlformats.org/officeDocument/2006/relationships/image" Target="../media/image18.png"/><Relationship Id="rId2" Type="http://schemas.openxmlformats.org/officeDocument/2006/relationships/image" Target="../media/image1.png"/><Relationship Id="rId16" Type="http://schemas.openxmlformats.org/officeDocument/2006/relationships/image" Target="../media/image17.png"/><Relationship Id="rId20"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slide" Target="slide6.xml"/><Relationship Id="rId11" Type="http://schemas.openxmlformats.org/officeDocument/2006/relationships/image" Target="../media/image10.png"/><Relationship Id="rId5" Type="http://schemas.openxmlformats.org/officeDocument/2006/relationships/image" Target="../media/image3.svg"/><Relationship Id="rId15" Type="http://schemas.openxmlformats.org/officeDocument/2006/relationships/image" Target="../media/image16.png"/><Relationship Id="rId10" Type="http://schemas.openxmlformats.org/officeDocument/2006/relationships/slide" Target="slide1.xml"/><Relationship Id="rId19" Type="http://schemas.openxmlformats.org/officeDocument/2006/relationships/image" Target="../media/image20.png"/><Relationship Id="rId4" Type="http://schemas.openxmlformats.org/officeDocument/2006/relationships/image" Target="../media/image2.png"/><Relationship Id="rId9" Type="http://schemas.openxmlformats.org/officeDocument/2006/relationships/slide" Target="slide4.xml"/><Relationship Id="rId14"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svg"/><Relationship Id="rId3" Type="http://schemas.openxmlformats.org/officeDocument/2006/relationships/image" Target="../media/image2.png"/><Relationship Id="rId7" Type="http://schemas.openxmlformats.org/officeDocument/2006/relationships/slide" Target="slide7.xml"/><Relationship Id="rId12"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slide" Target="slide1.xml"/><Relationship Id="rId5" Type="http://schemas.openxmlformats.org/officeDocument/2006/relationships/image" Target="../media/image4.png"/><Relationship Id="rId10" Type="http://schemas.openxmlformats.org/officeDocument/2006/relationships/slide" Target="slide6.xml"/><Relationship Id="rId4" Type="http://schemas.openxmlformats.org/officeDocument/2006/relationships/image" Target="../media/image3.svg"/><Relationship Id="rId9" Type="http://schemas.openxmlformats.org/officeDocument/2006/relationships/image" Target="../media/image7.svg"/></Relationships>
</file>

<file path=ppt/slides/_rels/slide7.xml.rels><?xml version="1.0" encoding="UTF-8" standalone="yes"?>
<Relationships xmlns="http://schemas.openxmlformats.org/package/2006/relationships"><Relationship Id="rId8" Type="http://schemas.openxmlformats.org/officeDocument/2006/relationships/slide" Target="slide6.xml"/><Relationship Id="rId13" Type="http://schemas.openxmlformats.org/officeDocument/2006/relationships/image" Target="../media/image25.png"/><Relationship Id="rId18" Type="http://schemas.openxmlformats.org/officeDocument/2006/relationships/image" Target="../media/image30.png"/><Relationship Id="rId3" Type="http://schemas.openxmlformats.org/officeDocument/2006/relationships/image" Target="../media/image23.png"/><Relationship Id="rId7" Type="http://schemas.openxmlformats.org/officeDocument/2006/relationships/image" Target="../media/image7.svg"/><Relationship Id="rId12" Type="http://schemas.openxmlformats.org/officeDocument/2006/relationships/image" Target="../media/image24.png"/><Relationship Id="rId17" Type="http://schemas.openxmlformats.org/officeDocument/2006/relationships/image" Target="../media/image29.png"/><Relationship Id="rId2" Type="http://schemas.openxmlformats.org/officeDocument/2006/relationships/image" Target="../media/image1.png"/><Relationship Id="rId16" Type="http://schemas.openxmlformats.org/officeDocument/2006/relationships/image" Target="../media/image28.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1.svg"/><Relationship Id="rId5" Type="http://schemas.openxmlformats.org/officeDocument/2006/relationships/image" Target="../media/image3.svg"/><Relationship Id="rId15" Type="http://schemas.openxmlformats.org/officeDocument/2006/relationships/image" Target="../media/image27.png"/><Relationship Id="rId10" Type="http://schemas.openxmlformats.org/officeDocument/2006/relationships/image" Target="../media/image10.png"/><Relationship Id="rId19" Type="http://schemas.openxmlformats.org/officeDocument/2006/relationships/image" Target="../media/image31.png"/><Relationship Id="rId4" Type="http://schemas.openxmlformats.org/officeDocument/2006/relationships/image" Target="../media/image2.png"/><Relationship Id="rId9" Type="http://schemas.openxmlformats.org/officeDocument/2006/relationships/slide" Target="slide1.xml"/><Relationship Id="rId14" Type="http://schemas.openxmlformats.org/officeDocument/2006/relationships/image" Target="../media/image26.png"/></Relationships>
</file>

<file path=ppt/slides/_rels/slide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11.svg"/><Relationship Id="rId4" Type="http://schemas.openxmlformats.org/officeDocument/2006/relationships/image" Target="../media/image3.svg"/><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1028700" y="1028700"/>
            <a:ext cx="16230600" cy="8229600"/>
            <a:chOff x="0" y="0"/>
            <a:chExt cx="4274726" cy="2167467"/>
          </a:xfrm>
        </p:grpSpPr>
        <p:sp>
          <p:nvSpPr>
            <p:cNvPr id="4" name="Freeform 4"/>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A7C396">
                <a:alpha val="74902"/>
              </a:srgbClr>
            </a:solidFill>
            <a:ln w="38100" cap="sq">
              <a:solidFill>
                <a:srgbClr val="8F6E2A">
                  <a:alpha val="74902"/>
                </a:srgbClr>
              </a:solidFill>
              <a:prstDash val="solid"/>
              <a:miter/>
            </a:ln>
          </p:spPr>
        </p:sp>
        <p:sp>
          <p:nvSpPr>
            <p:cNvPr id="5" name="TextBox 5"/>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1202200">
            <a:off x="-1790452" y="5882319"/>
            <a:ext cx="7645523" cy="6185142"/>
          </a:xfrm>
          <a:custGeom>
            <a:avLst/>
            <a:gdLst/>
            <a:ahLst/>
            <a:cxnLst/>
            <a:rect l="l" t="t" r="r" b="b"/>
            <a:pathLst>
              <a:path w="7645523" h="6185142">
                <a:moveTo>
                  <a:pt x="0" y="0"/>
                </a:moveTo>
                <a:lnTo>
                  <a:pt x="7645523" y="0"/>
                </a:lnTo>
                <a:lnTo>
                  <a:pt x="7645523" y="6185142"/>
                </a:lnTo>
                <a:lnTo>
                  <a:pt x="0" y="618514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rot="1202200" flipH="1" flipV="1">
            <a:off x="12432929" y="-1780461"/>
            <a:ext cx="7645523" cy="6185142"/>
          </a:xfrm>
          <a:custGeom>
            <a:avLst/>
            <a:gdLst/>
            <a:ahLst/>
            <a:cxnLst/>
            <a:rect l="l" t="t" r="r" b="b"/>
            <a:pathLst>
              <a:path w="7645523" h="6185142">
                <a:moveTo>
                  <a:pt x="7645523" y="6185142"/>
                </a:moveTo>
                <a:lnTo>
                  <a:pt x="0" y="6185142"/>
                </a:lnTo>
                <a:lnTo>
                  <a:pt x="0" y="0"/>
                </a:lnTo>
                <a:lnTo>
                  <a:pt x="7645523" y="0"/>
                </a:lnTo>
                <a:lnTo>
                  <a:pt x="7645523" y="6185142"/>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a:off x="263126" y="112865"/>
            <a:ext cx="2531994" cy="2398489"/>
          </a:xfrm>
          <a:custGeom>
            <a:avLst/>
            <a:gdLst/>
            <a:ahLst/>
            <a:cxnLst/>
            <a:rect l="l" t="t" r="r" b="b"/>
            <a:pathLst>
              <a:path w="2531994" h="2398489">
                <a:moveTo>
                  <a:pt x="0" y="0"/>
                </a:moveTo>
                <a:lnTo>
                  <a:pt x="2531995" y="0"/>
                </a:lnTo>
                <a:lnTo>
                  <a:pt x="2531995" y="2398489"/>
                </a:lnTo>
                <a:lnTo>
                  <a:pt x="0" y="239848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TextBox 9"/>
          <p:cNvSpPr txBox="1"/>
          <p:nvPr/>
        </p:nvSpPr>
        <p:spPr>
          <a:xfrm>
            <a:off x="4879578" y="3369733"/>
            <a:ext cx="8528844" cy="3013010"/>
          </a:xfrm>
          <a:prstGeom prst="rect">
            <a:avLst/>
          </a:prstGeom>
        </p:spPr>
        <p:txBody>
          <a:bodyPr lIns="0" tIns="0" rIns="0" bIns="0" rtlCol="0" anchor="t">
            <a:spAutoFit/>
          </a:bodyPr>
          <a:lstStyle/>
          <a:p>
            <a:pPr algn="ctr">
              <a:lnSpc>
                <a:spcPts val="11680"/>
              </a:lnSpc>
            </a:pPr>
            <a:r>
              <a:rPr lang="en-US" sz="9983">
                <a:solidFill>
                  <a:srgbClr val="2B3425"/>
                </a:solidFill>
                <a:latin typeface="Brixton Sans"/>
              </a:rPr>
              <a:t>DASAR-DASAR</a:t>
            </a:r>
            <a:r>
              <a:rPr lang="en-US" sz="9983">
                <a:solidFill>
                  <a:srgbClr val="2B3425"/>
                </a:solidFill>
                <a:latin typeface="Brixton Sans Bold"/>
              </a:rPr>
              <a:t> </a:t>
            </a:r>
          </a:p>
          <a:p>
            <a:pPr algn="ctr">
              <a:lnSpc>
                <a:spcPts val="11680"/>
              </a:lnSpc>
            </a:pPr>
            <a:r>
              <a:rPr lang="en-US" sz="9983">
                <a:solidFill>
                  <a:srgbClr val="2B3425"/>
                </a:solidFill>
                <a:latin typeface="Brixton Sans Bold"/>
              </a:rPr>
              <a:t>ANIMASI</a:t>
            </a:r>
          </a:p>
        </p:txBody>
      </p:sp>
      <p:sp>
        <p:nvSpPr>
          <p:cNvPr id="10" name="TextBox 10"/>
          <p:cNvSpPr txBox="1"/>
          <p:nvPr/>
        </p:nvSpPr>
        <p:spPr>
          <a:xfrm>
            <a:off x="6519060" y="6325593"/>
            <a:ext cx="5249880" cy="547929"/>
          </a:xfrm>
          <a:prstGeom prst="rect">
            <a:avLst/>
          </a:prstGeom>
        </p:spPr>
        <p:txBody>
          <a:bodyPr lIns="0" tIns="0" rIns="0" bIns="0" rtlCol="0" anchor="t">
            <a:spAutoFit/>
          </a:bodyPr>
          <a:lstStyle/>
          <a:p>
            <a:pPr algn="ctr">
              <a:lnSpc>
                <a:spcPts val="4547"/>
              </a:lnSpc>
            </a:pPr>
            <a:r>
              <a:rPr lang="en-US" sz="3248">
                <a:solidFill>
                  <a:srgbClr val="2B3425"/>
                </a:solidFill>
                <a:latin typeface="Montserrat Medium"/>
              </a:rPr>
              <a:t>X / SMK NEGERI 1 KAMAL</a:t>
            </a:r>
          </a:p>
        </p:txBody>
      </p:sp>
      <p:sp>
        <p:nvSpPr>
          <p:cNvPr id="11" name="Freeform 11">
            <a:hlinkClick r:id="rId7" action="ppaction://hlinksldjump"/>
          </p:cNvPr>
          <p:cNvSpPr/>
          <p:nvPr/>
        </p:nvSpPr>
        <p:spPr>
          <a:xfrm>
            <a:off x="15928922" y="8084999"/>
            <a:ext cx="962452" cy="682466"/>
          </a:xfrm>
          <a:custGeom>
            <a:avLst/>
            <a:gdLst/>
            <a:ahLst/>
            <a:cxnLst/>
            <a:rect l="l" t="t" r="r" b="b"/>
            <a:pathLst>
              <a:path w="962452" h="682466">
                <a:moveTo>
                  <a:pt x="0" y="0"/>
                </a:moveTo>
                <a:lnTo>
                  <a:pt x="962452" y="0"/>
                </a:lnTo>
                <a:lnTo>
                  <a:pt x="962452" y="682466"/>
                </a:lnTo>
                <a:lnTo>
                  <a:pt x="0" y="6824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1028700" y="1028700"/>
            <a:ext cx="16230600" cy="8229600"/>
            <a:chOff x="0" y="0"/>
            <a:chExt cx="4274726" cy="2167467"/>
          </a:xfrm>
        </p:grpSpPr>
        <p:sp>
          <p:nvSpPr>
            <p:cNvPr id="4" name="Freeform 4"/>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A7C396">
                <a:alpha val="74902"/>
              </a:srgbClr>
            </a:solidFill>
            <a:ln w="38100" cap="sq">
              <a:solidFill>
                <a:srgbClr val="8F6E2A">
                  <a:alpha val="74902"/>
                </a:srgbClr>
              </a:solidFill>
              <a:prstDash val="solid"/>
              <a:miter/>
            </a:ln>
          </p:spPr>
        </p:sp>
        <p:sp>
          <p:nvSpPr>
            <p:cNvPr id="5" name="TextBox 5"/>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1202200" flipH="1" flipV="1">
            <a:off x="12432929" y="-1780461"/>
            <a:ext cx="7645523" cy="6185142"/>
          </a:xfrm>
          <a:custGeom>
            <a:avLst/>
            <a:gdLst/>
            <a:ahLst/>
            <a:cxnLst/>
            <a:rect l="l" t="t" r="r" b="b"/>
            <a:pathLst>
              <a:path w="7645523" h="6185142">
                <a:moveTo>
                  <a:pt x="7645523" y="6185142"/>
                </a:moveTo>
                <a:lnTo>
                  <a:pt x="0" y="6185142"/>
                </a:lnTo>
                <a:lnTo>
                  <a:pt x="0" y="0"/>
                </a:lnTo>
                <a:lnTo>
                  <a:pt x="7645523" y="0"/>
                </a:lnTo>
                <a:lnTo>
                  <a:pt x="7645523" y="6185142"/>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8074078" y="7982426"/>
            <a:ext cx="2139845" cy="1753484"/>
          </a:xfrm>
          <a:custGeom>
            <a:avLst/>
            <a:gdLst/>
            <a:ahLst/>
            <a:cxnLst/>
            <a:rect l="l" t="t" r="r" b="b"/>
            <a:pathLst>
              <a:path w="2139845" h="1753484">
                <a:moveTo>
                  <a:pt x="0" y="0"/>
                </a:moveTo>
                <a:lnTo>
                  <a:pt x="2139844" y="0"/>
                </a:lnTo>
                <a:lnTo>
                  <a:pt x="2139844" y="1753484"/>
                </a:lnTo>
                <a:lnTo>
                  <a:pt x="0" y="17534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a:hlinkClick r:id="rId7" action="ppaction://hlinksldjump"/>
          </p:cNvPr>
          <p:cNvSpPr/>
          <p:nvPr/>
        </p:nvSpPr>
        <p:spPr>
          <a:xfrm>
            <a:off x="15928922" y="8084999"/>
            <a:ext cx="962452" cy="682466"/>
          </a:xfrm>
          <a:custGeom>
            <a:avLst/>
            <a:gdLst/>
            <a:ahLst/>
            <a:cxnLst/>
            <a:rect l="l" t="t" r="r" b="b"/>
            <a:pathLst>
              <a:path w="962452" h="682466">
                <a:moveTo>
                  <a:pt x="0" y="0"/>
                </a:moveTo>
                <a:lnTo>
                  <a:pt x="962452" y="0"/>
                </a:lnTo>
                <a:lnTo>
                  <a:pt x="962452" y="682466"/>
                </a:lnTo>
                <a:lnTo>
                  <a:pt x="0" y="6824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9" name="Freeform 9">
            <a:hlinkClick r:id="rId10" action="ppaction://hlinksldjump"/>
          </p:cNvPr>
          <p:cNvSpPr/>
          <p:nvPr/>
        </p:nvSpPr>
        <p:spPr>
          <a:xfrm rot="-10800000">
            <a:off x="1460242" y="8128538"/>
            <a:ext cx="901050" cy="638927"/>
          </a:xfrm>
          <a:custGeom>
            <a:avLst/>
            <a:gdLst/>
            <a:ahLst/>
            <a:cxnLst/>
            <a:rect l="l" t="t" r="r" b="b"/>
            <a:pathLst>
              <a:path w="901050" h="638927">
                <a:moveTo>
                  <a:pt x="0" y="0"/>
                </a:moveTo>
                <a:lnTo>
                  <a:pt x="901051" y="0"/>
                </a:lnTo>
                <a:lnTo>
                  <a:pt x="901051" y="638927"/>
                </a:lnTo>
                <a:lnTo>
                  <a:pt x="0" y="63892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0" name="Freeform 10">
            <a:hlinkClick r:id="rId10" action="ppaction://hlinksldjump"/>
          </p:cNvPr>
          <p:cNvSpPr/>
          <p:nvPr/>
        </p:nvSpPr>
        <p:spPr>
          <a:xfrm>
            <a:off x="1460242" y="1312110"/>
            <a:ext cx="901050" cy="901050"/>
          </a:xfrm>
          <a:custGeom>
            <a:avLst/>
            <a:gdLst/>
            <a:ahLst/>
            <a:cxnLst/>
            <a:rect l="l" t="t" r="r" b="b"/>
            <a:pathLst>
              <a:path w="901050" h="901050">
                <a:moveTo>
                  <a:pt x="0" y="0"/>
                </a:moveTo>
                <a:lnTo>
                  <a:pt x="901051" y="0"/>
                </a:lnTo>
                <a:lnTo>
                  <a:pt x="901051" y="901050"/>
                </a:lnTo>
                <a:lnTo>
                  <a:pt x="0" y="901050"/>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11" name="TextBox 11"/>
          <p:cNvSpPr txBox="1"/>
          <p:nvPr/>
        </p:nvSpPr>
        <p:spPr>
          <a:xfrm>
            <a:off x="5393978" y="2435930"/>
            <a:ext cx="7500045" cy="771525"/>
          </a:xfrm>
          <a:prstGeom prst="rect">
            <a:avLst/>
          </a:prstGeom>
        </p:spPr>
        <p:txBody>
          <a:bodyPr lIns="0" tIns="0" rIns="0" bIns="0" rtlCol="0" anchor="t">
            <a:spAutoFit/>
          </a:bodyPr>
          <a:lstStyle/>
          <a:p>
            <a:pPr algn="ctr">
              <a:lnSpc>
                <a:spcPts val="5850"/>
              </a:lnSpc>
            </a:pPr>
            <a:r>
              <a:rPr lang="en-US" sz="5000">
                <a:solidFill>
                  <a:srgbClr val="2B3425"/>
                </a:solidFill>
                <a:latin typeface="Brixton Sans Bold"/>
              </a:rPr>
              <a:t>DAFTAR BAHASAN HARI INI</a:t>
            </a:r>
          </a:p>
        </p:txBody>
      </p:sp>
      <p:sp>
        <p:nvSpPr>
          <p:cNvPr id="12" name="TextBox 12"/>
          <p:cNvSpPr txBox="1"/>
          <p:nvPr/>
        </p:nvSpPr>
        <p:spPr>
          <a:xfrm>
            <a:off x="3896996" y="3524250"/>
            <a:ext cx="10494008" cy="3181350"/>
          </a:xfrm>
          <a:prstGeom prst="rect">
            <a:avLst/>
          </a:prstGeom>
        </p:spPr>
        <p:txBody>
          <a:bodyPr lIns="0" tIns="0" rIns="0" bIns="0" rtlCol="0" anchor="t">
            <a:spAutoFit/>
          </a:bodyPr>
          <a:lstStyle/>
          <a:p>
            <a:pPr marL="647700" lvl="1" indent="-323850" algn="just">
              <a:lnSpc>
                <a:spcPts val="4200"/>
              </a:lnSpc>
              <a:buAutoNum type="arabicPeriod"/>
            </a:pPr>
            <a:r>
              <a:rPr lang="en-US" sz="3000">
                <a:solidFill>
                  <a:srgbClr val="2B3425"/>
                </a:solidFill>
                <a:latin typeface="Montserrat Medium"/>
              </a:rPr>
              <a:t>Animasi 2 Dimensi</a:t>
            </a:r>
          </a:p>
          <a:p>
            <a:pPr marL="647700" lvl="1" indent="-323850" algn="just">
              <a:lnSpc>
                <a:spcPts val="4200"/>
              </a:lnSpc>
              <a:buAutoNum type="arabicPeriod"/>
            </a:pPr>
            <a:r>
              <a:rPr lang="en-US" sz="3000">
                <a:solidFill>
                  <a:srgbClr val="2B3425"/>
                </a:solidFill>
                <a:latin typeface="Montserrat Medium"/>
              </a:rPr>
              <a:t>Software Animasi 2 Dimensi</a:t>
            </a:r>
          </a:p>
          <a:p>
            <a:pPr marL="647700" lvl="1" indent="-323850" algn="just">
              <a:lnSpc>
                <a:spcPts val="4200"/>
              </a:lnSpc>
              <a:buAutoNum type="arabicPeriod"/>
            </a:pPr>
            <a:r>
              <a:rPr lang="en-US" sz="3000">
                <a:solidFill>
                  <a:srgbClr val="2B3425"/>
                </a:solidFill>
                <a:latin typeface="Montserrat Medium"/>
              </a:rPr>
              <a:t>Alur tahapan produksi animasi 2 Dimensi</a:t>
            </a:r>
          </a:p>
          <a:p>
            <a:pPr marL="647700" lvl="1" indent="-323850" algn="just">
              <a:lnSpc>
                <a:spcPts val="4200"/>
              </a:lnSpc>
              <a:buAutoNum type="arabicPeriod"/>
            </a:pPr>
            <a:r>
              <a:rPr lang="en-US" sz="3000">
                <a:solidFill>
                  <a:srgbClr val="2B3425"/>
                </a:solidFill>
                <a:latin typeface="Montserrat Medium"/>
              </a:rPr>
              <a:t>Animasi 3 Dimensi</a:t>
            </a:r>
          </a:p>
          <a:p>
            <a:pPr marL="647700" lvl="1" indent="-323850" algn="just">
              <a:lnSpc>
                <a:spcPts val="4200"/>
              </a:lnSpc>
              <a:buAutoNum type="arabicPeriod"/>
            </a:pPr>
            <a:r>
              <a:rPr lang="en-US" sz="3000">
                <a:solidFill>
                  <a:srgbClr val="2B3425"/>
                </a:solidFill>
                <a:latin typeface="Montserrat Medium"/>
              </a:rPr>
              <a:t>Software Animasi 3 Dimensi</a:t>
            </a:r>
          </a:p>
          <a:p>
            <a:pPr marL="647700" lvl="1" indent="-323850" algn="just">
              <a:lnSpc>
                <a:spcPts val="4200"/>
              </a:lnSpc>
              <a:buAutoNum type="arabicPeriod"/>
            </a:pPr>
            <a:r>
              <a:rPr lang="en-US" sz="3000">
                <a:solidFill>
                  <a:srgbClr val="2B3425"/>
                </a:solidFill>
                <a:latin typeface="Montserrat Medium"/>
              </a:rPr>
              <a:t>Alur tahapan produksi animasi 3 Dimensi</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1028700" y="1028700"/>
            <a:ext cx="16230600" cy="8229600"/>
            <a:chOff x="0" y="0"/>
            <a:chExt cx="4274726" cy="2167467"/>
          </a:xfrm>
        </p:grpSpPr>
        <p:sp>
          <p:nvSpPr>
            <p:cNvPr id="4" name="Freeform 4"/>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A7C396">
                <a:alpha val="74902"/>
              </a:srgbClr>
            </a:solidFill>
            <a:ln w="38100" cap="sq">
              <a:solidFill>
                <a:srgbClr val="8F6E2A">
                  <a:alpha val="74902"/>
                </a:srgbClr>
              </a:solidFill>
              <a:prstDash val="solid"/>
              <a:miter/>
            </a:ln>
          </p:spPr>
        </p:sp>
        <p:sp>
          <p:nvSpPr>
            <p:cNvPr id="5" name="TextBox 5"/>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1202200" flipH="1" flipV="1">
            <a:off x="12432929" y="-1780461"/>
            <a:ext cx="7645523" cy="6185142"/>
          </a:xfrm>
          <a:custGeom>
            <a:avLst/>
            <a:gdLst/>
            <a:ahLst/>
            <a:cxnLst/>
            <a:rect l="l" t="t" r="r" b="b"/>
            <a:pathLst>
              <a:path w="7645523" h="6185142">
                <a:moveTo>
                  <a:pt x="7645523" y="6185142"/>
                </a:moveTo>
                <a:lnTo>
                  <a:pt x="0" y="6185142"/>
                </a:lnTo>
                <a:lnTo>
                  <a:pt x="0" y="0"/>
                </a:lnTo>
                <a:lnTo>
                  <a:pt x="7645523" y="0"/>
                </a:lnTo>
                <a:lnTo>
                  <a:pt x="7645523" y="6185142"/>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237297" y="8448002"/>
            <a:ext cx="2531994" cy="2398489"/>
          </a:xfrm>
          <a:custGeom>
            <a:avLst/>
            <a:gdLst/>
            <a:ahLst/>
            <a:cxnLst/>
            <a:rect l="l" t="t" r="r" b="b"/>
            <a:pathLst>
              <a:path w="2531994" h="2398489">
                <a:moveTo>
                  <a:pt x="0" y="0"/>
                </a:moveTo>
                <a:lnTo>
                  <a:pt x="2531994" y="0"/>
                </a:lnTo>
                <a:lnTo>
                  <a:pt x="2531994" y="2398489"/>
                </a:lnTo>
                <a:lnTo>
                  <a:pt x="0" y="239848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a:off x="2112092" y="2271012"/>
            <a:ext cx="5744976" cy="5744976"/>
            <a:chOff x="0" y="0"/>
            <a:chExt cx="812800" cy="812800"/>
          </a:xfrm>
        </p:grpSpPr>
        <p:sp>
          <p:nvSpPr>
            <p:cNvPr id="9" name="Freeform 9"/>
            <p:cNvSpPr/>
            <p:nvPr/>
          </p:nvSpPr>
          <p:spPr>
            <a:xfrm>
              <a:off x="7084" y="7084"/>
              <a:ext cx="798633" cy="798633"/>
            </a:xfrm>
            <a:custGeom>
              <a:avLst/>
              <a:gdLst/>
              <a:ahLst/>
              <a:cxnLst/>
              <a:rect l="l" t="t" r="r" b="b"/>
              <a:pathLst>
                <a:path w="798633" h="798633">
                  <a:moveTo>
                    <a:pt x="429178" y="11243"/>
                  </a:moveTo>
                  <a:lnTo>
                    <a:pt x="503670" y="56962"/>
                  </a:lnTo>
                  <a:cubicBezTo>
                    <a:pt x="523454" y="69104"/>
                    <a:pt x="545032" y="78043"/>
                    <a:pt x="567607" y="83446"/>
                  </a:cubicBezTo>
                  <a:lnTo>
                    <a:pt x="652609" y="103792"/>
                  </a:lnTo>
                  <a:cubicBezTo>
                    <a:pt x="673514" y="108795"/>
                    <a:pt x="689836" y="125118"/>
                    <a:pt x="694840" y="146023"/>
                  </a:cubicBezTo>
                  <a:lnTo>
                    <a:pt x="715186" y="231025"/>
                  </a:lnTo>
                  <a:cubicBezTo>
                    <a:pt x="720590" y="253600"/>
                    <a:pt x="729528" y="275178"/>
                    <a:pt x="741670" y="294962"/>
                  </a:cubicBezTo>
                  <a:lnTo>
                    <a:pt x="787389" y="369454"/>
                  </a:lnTo>
                  <a:cubicBezTo>
                    <a:pt x="798632" y="387774"/>
                    <a:pt x="798632" y="410858"/>
                    <a:pt x="787389" y="429178"/>
                  </a:cubicBezTo>
                  <a:lnTo>
                    <a:pt x="741670" y="503670"/>
                  </a:lnTo>
                  <a:cubicBezTo>
                    <a:pt x="729528" y="523454"/>
                    <a:pt x="720590" y="545032"/>
                    <a:pt x="715186" y="567607"/>
                  </a:cubicBezTo>
                  <a:lnTo>
                    <a:pt x="694840" y="652609"/>
                  </a:lnTo>
                  <a:cubicBezTo>
                    <a:pt x="689836" y="673514"/>
                    <a:pt x="673514" y="689836"/>
                    <a:pt x="652609" y="694840"/>
                  </a:cubicBezTo>
                  <a:lnTo>
                    <a:pt x="567607" y="715186"/>
                  </a:lnTo>
                  <a:cubicBezTo>
                    <a:pt x="545032" y="720590"/>
                    <a:pt x="523454" y="729528"/>
                    <a:pt x="503670" y="741670"/>
                  </a:cubicBezTo>
                  <a:lnTo>
                    <a:pt x="429178" y="787389"/>
                  </a:lnTo>
                  <a:cubicBezTo>
                    <a:pt x="410858" y="798632"/>
                    <a:pt x="387774" y="798632"/>
                    <a:pt x="369454" y="787389"/>
                  </a:cubicBezTo>
                  <a:lnTo>
                    <a:pt x="294962" y="741670"/>
                  </a:lnTo>
                  <a:cubicBezTo>
                    <a:pt x="275178" y="729528"/>
                    <a:pt x="253600" y="720590"/>
                    <a:pt x="231025" y="715186"/>
                  </a:cubicBezTo>
                  <a:lnTo>
                    <a:pt x="146023" y="694840"/>
                  </a:lnTo>
                  <a:cubicBezTo>
                    <a:pt x="125118" y="689836"/>
                    <a:pt x="108795" y="673514"/>
                    <a:pt x="103792" y="652609"/>
                  </a:cubicBezTo>
                  <a:lnTo>
                    <a:pt x="83446" y="567607"/>
                  </a:lnTo>
                  <a:cubicBezTo>
                    <a:pt x="78043" y="545032"/>
                    <a:pt x="69104" y="523454"/>
                    <a:pt x="56962" y="503670"/>
                  </a:cubicBezTo>
                  <a:lnTo>
                    <a:pt x="11243" y="429178"/>
                  </a:lnTo>
                  <a:cubicBezTo>
                    <a:pt x="0" y="410858"/>
                    <a:pt x="0" y="387774"/>
                    <a:pt x="11243" y="369454"/>
                  </a:cubicBezTo>
                  <a:lnTo>
                    <a:pt x="56962" y="294962"/>
                  </a:lnTo>
                  <a:cubicBezTo>
                    <a:pt x="69104" y="275178"/>
                    <a:pt x="78043" y="253600"/>
                    <a:pt x="83446" y="231025"/>
                  </a:cubicBezTo>
                  <a:lnTo>
                    <a:pt x="103792" y="146023"/>
                  </a:lnTo>
                  <a:cubicBezTo>
                    <a:pt x="108795" y="125118"/>
                    <a:pt x="125118" y="108795"/>
                    <a:pt x="146023" y="103792"/>
                  </a:cubicBezTo>
                  <a:lnTo>
                    <a:pt x="231025" y="83446"/>
                  </a:lnTo>
                  <a:cubicBezTo>
                    <a:pt x="253600" y="78043"/>
                    <a:pt x="275178" y="69104"/>
                    <a:pt x="294962" y="56962"/>
                  </a:cubicBezTo>
                  <a:lnTo>
                    <a:pt x="369454" y="11243"/>
                  </a:lnTo>
                  <a:cubicBezTo>
                    <a:pt x="387774" y="0"/>
                    <a:pt x="410858" y="0"/>
                    <a:pt x="429178" y="11243"/>
                  </a:cubicBezTo>
                  <a:close/>
                </a:path>
              </a:pathLst>
            </a:custGeom>
            <a:blipFill>
              <a:blip r:embed="rId7"/>
              <a:stretch>
                <a:fillRect/>
              </a:stretch>
            </a:blipFill>
            <a:ln w="38100" cap="rnd">
              <a:solidFill>
                <a:srgbClr val="8F6E2A"/>
              </a:solidFill>
              <a:prstDash val="solid"/>
              <a:round/>
            </a:ln>
          </p:spPr>
        </p:sp>
      </p:grpSp>
      <p:sp>
        <p:nvSpPr>
          <p:cNvPr id="10" name="TextBox 10"/>
          <p:cNvSpPr txBox="1"/>
          <p:nvPr/>
        </p:nvSpPr>
        <p:spPr>
          <a:xfrm>
            <a:off x="8539387" y="4528185"/>
            <a:ext cx="8117880" cy="1221105"/>
          </a:xfrm>
          <a:prstGeom prst="rect">
            <a:avLst/>
          </a:prstGeom>
        </p:spPr>
        <p:txBody>
          <a:bodyPr lIns="0" tIns="0" rIns="0" bIns="0" rtlCol="0" anchor="t">
            <a:spAutoFit/>
          </a:bodyPr>
          <a:lstStyle/>
          <a:p>
            <a:pPr>
              <a:lnSpc>
                <a:spcPts val="9360"/>
              </a:lnSpc>
            </a:pPr>
            <a:r>
              <a:rPr lang="en-US" sz="8000">
                <a:solidFill>
                  <a:srgbClr val="2B3425"/>
                </a:solidFill>
                <a:latin typeface="Brixton Sans Bold"/>
              </a:rPr>
              <a:t>APA ITU ANIMASI ?</a:t>
            </a:r>
          </a:p>
        </p:txBody>
      </p:sp>
      <p:sp>
        <p:nvSpPr>
          <p:cNvPr id="11" name="Freeform 11">
            <a:hlinkClick r:id="rId8" action="ppaction://hlinksldjump"/>
          </p:cNvPr>
          <p:cNvSpPr/>
          <p:nvPr/>
        </p:nvSpPr>
        <p:spPr>
          <a:xfrm>
            <a:off x="15928922" y="8084999"/>
            <a:ext cx="962452" cy="682466"/>
          </a:xfrm>
          <a:custGeom>
            <a:avLst/>
            <a:gdLst/>
            <a:ahLst/>
            <a:cxnLst/>
            <a:rect l="l" t="t" r="r" b="b"/>
            <a:pathLst>
              <a:path w="962452" h="682466">
                <a:moveTo>
                  <a:pt x="0" y="0"/>
                </a:moveTo>
                <a:lnTo>
                  <a:pt x="962452" y="0"/>
                </a:lnTo>
                <a:lnTo>
                  <a:pt x="962452" y="682466"/>
                </a:lnTo>
                <a:lnTo>
                  <a:pt x="0" y="682466"/>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2" name="Freeform 12">
            <a:hlinkClick r:id="rId11" action="ppaction://hlinksldjump"/>
          </p:cNvPr>
          <p:cNvSpPr/>
          <p:nvPr/>
        </p:nvSpPr>
        <p:spPr>
          <a:xfrm rot="-10800000">
            <a:off x="1460242" y="8128538"/>
            <a:ext cx="901050" cy="638927"/>
          </a:xfrm>
          <a:custGeom>
            <a:avLst/>
            <a:gdLst/>
            <a:ahLst/>
            <a:cxnLst/>
            <a:rect l="l" t="t" r="r" b="b"/>
            <a:pathLst>
              <a:path w="901050" h="638927">
                <a:moveTo>
                  <a:pt x="0" y="0"/>
                </a:moveTo>
                <a:lnTo>
                  <a:pt x="901051" y="0"/>
                </a:lnTo>
                <a:lnTo>
                  <a:pt x="901051" y="638927"/>
                </a:lnTo>
                <a:lnTo>
                  <a:pt x="0" y="638927"/>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3" name="Freeform 13">
            <a:hlinkClick r:id="rId12" action="ppaction://hlinksldjump"/>
          </p:cNvPr>
          <p:cNvSpPr/>
          <p:nvPr/>
        </p:nvSpPr>
        <p:spPr>
          <a:xfrm>
            <a:off x="1460242" y="1312110"/>
            <a:ext cx="901050" cy="901050"/>
          </a:xfrm>
          <a:custGeom>
            <a:avLst/>
            <a:gdLst/>
            <a:ahLst/>
            <a:cxnLst/>
            <a:rect l="l" t="t" r="r" b="b"/>
            <a:pathLst>
              <a:path w="901050" h="901050">
                <a:moveTo>
                  <a:pt x="0" y="0"/>
                </a:moveTo>
                <a:lnTo>
                  <a:pt x="901051" y="0"/>
                </a:lnTo>
                <a:lnTo>
                  <a:pt x="901051" y="901050"/>
                </a:lnTo>
                <a:lnTo>
                  <a:pt x="0" y="901050"/>
                </a:lnTo>
                <a:lnTo>
                  <a:pt x="0" y="0"/>
                </a:lnTo>
                <a:close/>
              </a:path>
            </a:pathLst>
          </a:custGeom>
          <a:blipFill>
            <a:blip r:embed="rId13">
              <a:extLst>
                <a:ext uri="{96DAC541-7B7A-43D3-8B79-37D633B846F1}">
                  <asvg:svgBlip xmlns:asvg="http://schemas.microsoft.com/office/drawing/2016/SVG/main" r:embed="rId14"/>
                </a:ext>
              </a:extLst>
            </a:blip>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1028700" y="1028700"/>
            <a:ext cx="16230600" cy="8229600"/>
            <a:chOff x="0" y="0"/>
            <a:chExt cx="4274726" cy="2167467"/>
          </a:xfrm>
        </p:grpSpPr>
        <p:sp>
          <p:nvSpPr>
            <p:cNvPr id="4" name="Freeform 4"/>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A7C396">
                <a:alpha val="74902"/>
              </a:srgbClr>
            </a:solidFill>
            <a:ln w="38100" cap="sq">
              <a:solidFill>
                <a:srgbClr val="8F6E2A">
                  <a:alpha val="74902"/>
                </a:srgbClr>
              </a:solidFill>
              <a:prstDash val="solid"/>
              <a:miter/>
            </a:ln>
          </p:spPr>
        </p:sp>
        <p:sp>
          <p:nvSpPr>
            <p:cNvPr id="5" name="TextBox 5"/>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1202200" flipH="1" flipV="1">
            <a:off x="12432929" y="-1780461"/>
            <a:ext cx="7645523" cy="6185142"/>
          </a:xfrm>
          <a:custGeom>
            <a:avLst/>
            <a:gdLst/>
            <a:ahLst/>
            <a:cxnLst/>
            <a:rect l="l" t="t" r="r" b="b"/>
            <a:pathLst>
              <a:path w="7645523" h="6185142">
                <a:moveTo>
                  <a:pt x="7645523" y="6185142"/>
                </a:moveTo>
                <a:lnTo>
                  <a:pt x="0" y="6185142"/>
                </a:lnTo>
                <a:lnTo>
                  <a:pt x="0" y="0"/>
                </a:lnTo>
                <a:lnTo>
                  <a:pt x="7645523" y="0"/>
                </a:lnTo>
                <a:lnTo>
                  <a:pt x="7645523" y="6185142"/>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237297" y="8505191"/>
            <a:ext cx="2531994" cy="2398489"/>
          </a:xfrm>
          <a:custGeom>
            <a:avLst/>
            <a:gdLst/>
            <a:ahLst/>
            <a:cxnLst/>
            <a:rect l="l" t="t" r="r" b="b"/>
            <a:pathLst>
              <a:path w="2531994" h="2398489">
                <a:moveTo>
                  <a:pt x="0" y="0"/>
                </a:moveTo>
                <a:lnTo>
                  <a:pt x="2531994" y="0"/>
                </a:lnTo>
                <a:lnTo>
                  <a:pt x="2531994" y="2398489"/>
                </a:lnTo>
                <a:lnTo>
                  <a:pt x="0" y="239848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7982893" y="1777495"/>
            <a:ext cx="2761307" cy="771525"/>
          </a:xfrm>
          <a:prstGeom prst="rect">
            <a:avLst/>
          </a:prstGeom>
        </p:spPr>
        <p:txBody>
          <a:bodyPr wrap="square" lIns="0" tIns="0" rIns="0" bIns="0" rtlCol="0" anchor="t">
            <a:spAutoFit/>
          </a:bodyPr>
          <a:lstStyle/>
          <a:p>
            <a:pPr>
              <a:lnSpc>
                <a:spcPts val="5850"/>
              </a:lnSpc>
            </a:pPr>
            <a:r>
              <a:rPr lang="en-US" sz="5000" dirty="0">
                <a:solidFill>
                  <a:srgbClr val="2B3425"/>
                </a:solidFill>
                <a:latin typeface="Brixton Sans Bold"/>
              </a:rPr>
              <a:t>ANIMASI</a:t>
            </a:r>
          </a:p>
        </p:txBody>
      </p:sp>
      <p:sp>
        <p:nvSpPr>
          <p:cNvPr id="9" name="TextBox 9"/>
          <p:cNvSpPr txBox="1"/>
          <p:nvPr/>
        </p:nvSpPr>
        <p:spPr>
          <a:xfrm>
            <a:off x="1649888" y="2799415"/>
            <a:ext cx="14988223" cy="4781550"/>
          </a:xfrm>
          <a:prstGeom prst="rect">
            <a:avLst/>
          </a:prstGeom>
        </p:spPr>
        <p:txBody>
          <a:bodyPr lIns="0" tIns="0" rIns="0" bIns="0" rtlCol="0" anchor="t">
            <a:spAutoFit/>
          </a:bodyPr>
          <a:lstStyle/>
          <a:p>
            <a:pPr algn="just">
              <a:lnSpc>
                <a:spcPts val="4200"/>
              </a:lnSpc>
            </a:pPr>
            <a:r>
              <a:rPr lang="en-US" sz="3000">
                <a:solidFill>
                  <a:srgbClr val="2B3425"/>
                </a:solidFill>
                <a:latin typeface="Montserrat Medium"/>
              </a:rPr>
              <a:t>Animasi merupakan pembuatan karya secara menyeluruh dengan menggunakan komputer, termasuk pembuatan karakter, pengaturan gerakan dan kamera, serta efek khusus. </a:t>
            </a:r>
          </a:p>
          <a:p>
            <a:pPr algn="just">
              <a:lnSpc>
                <a:spcPts val="4200"/>
              </a:lnSpc>
            </a:pPr>
            <a:r>
              <a:rPr lang="en-US" sz="3000">
                <a:solidFill>
                  <a:srgbClr val="2B3425"/>
                </a:solidFill>
                <a:latin typeface="Montserrat Medium"/>
              </a:rPr>
              <a:t>Seperti contoh untuk menggambarkan hal-hal kompleks seperti perjalanan antariksa atau proses alamiah seperti tsunami dengan jelas. </a:t>
            </a:r>
          </a:p>
          <a:p>
            <a:pPr algn="just">
              <a:lnSpc>
                <a:spcPts val="4200"/>
              </a:lnSpc>
            </a:pPr>
            <a:r>
              <a:rPr lang="en-US" sz="3000">
                <a:solidFill>
                  <a:srgbClr val="2B3425"/>
                </a:solidFill>
                <a:latin typeface="Montserrat Medium"/>
              </a:rPr>
              <a:t>Berbagai software animasi tersedia dengan beragam kemampuan dan harga, mulai dari yang sederhana hingga kompleks, dan dari gratis hingga berharga tinggi. Software animasi dapat dikelompokkan menjadi 2D dan 3D, tergantung pada kebutuhan proyek dan keahlian penggunanya.</a:t>
            </a:r>
          </a:p>
        </p:txBody>
      </p:sp>
      <p:sp>
        <p:nvSpPr>
          <p:cNvPr id="10" name="Freeform 10">
            <a:hlinkClick r:id="rId7" action="ppaction://hlinksldjump"/>
          </p:cNvPr>
          <p:cNvSpPr/>
          <p:nvPr/>
        </p:nvSpPr>
        <p:spPr>
          <a:xfrm>
            <a:off x="15928922" y="8084999"/>
            <a:ext cx="962452" cy="682466"/>
          </a:xfrm>
          <a:custGeom>
            <a:avLst/>
            <a:gdLst/>
            <a:ahLst/>
            <a:cxnLst/>
            <a:rect l="l" t="t" r="r" b="b"/>
            <a:pathLst>
              <a:path w="962452" h="682466">
                <a:moveTo>
                  <a:pt x="0" y="0"/>
                </a:moveTo>
                <a:lnTo>
                  <a:pt x="962452" y="0"/>
                </a:lnTo>
                <a:lnTo>
                  <a:pt x="962452" y="682466"/>
                </a:lnTo>
                <a:lnTo>
                  <a:pt x="0" y="6824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1" name="Freeform 11">
            <a:hlinkClick r:id="rId10" action="ppaction://hlinksldjump"/>
          </p:cNvPr>
          <p:cNvSpPr/>
          <p:nvPr/>
        </p:nvSpPr>
        <p:spPr>
          <a:xfrm rot="-10800000">
            <a:off x="1460242" y="8128538"/>
            <a:ext cx="901050" cy="638927"/>
          </a:xfrm>
          <a:custGeom>
            <a:avLst/>
            <a:gdLst/>
            <a:ahLst/>
            <a:cxnLst/>
            <a:rect l="l" t="t" r="r" b="b"/>
            <a:pathLst>
              <a:path w="901050" h="638927">
                <a:moveTo>
                  <a:pt x="0" y="0"/>
                </a:moveTo>
                <a:lnTo>
                  <a:pt x="901051" y="0"/>
                </a:lnTo>
                <a:lnTo>
                  <a:pt x="901051" y="638927"/>
                </a:lnTo>
                <a:lnTo>
                  <a:pt x="0" y="63892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2" name="Freeform 12">
            <a:hlinkClick r:id="rId11" action="ppaction://hlinksldjump"/>
          </p:cNvPr>
          <p:cNvSpPr/>
          <p:nvPr/>
        </p:nvSpPr>
        <p:spPr>
          <a:xfrm>
            <a:off x="1460242" y="1312110"/>
            <a:ext cx="901050" cy="901050"/>
          </a:xfrm>
          <a:custGeom>
            <a:avLst/>
            <a:gdLst/>
            <a:ahLst/>
            <a:cxnLst/>
            <a:rect l="l" t="t" r="r" b="b"/>
            <a:pathLst>
              <a:path w="901050" h="901050">
                <a:moveTo>
                  <a:pt x="0" y="0"/>
                </a:moveTo>
                <a:lnTo>
                  <a:pt x="901051" y="0"/>
                </a:lnTo>
                <a:lnTo>
                  <a:pt x="901051" y="901050"/>
                </a:lnTo>
                <a:lnTo>
                  <a:pt x="0" y="90105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685296" y="1096253"/>
            <a:ext cx="16574004" cy="8229600"/>
            <a:chOff x="0" y="0"/>
            <a:chExt cx="4365170" cy="2167467"/>
          </a:xfrm>
        </p:grpSpPr>
        <p:sp>
          <p:nvSpPr>
            <p:cNvPr id="4" name="Freeform 4"/>
            <p:cNvSpPr/>
            <p:nvPr/>
          </p:nvSpPr>
          <p:spPr>
            <a:xfrm>
              <a:off x="0" y="0"/>
              <a:ext cx="4365170" cy="2167467"/>
            </a:xfrm>
            <a:custGeom>
              <a:avLst/>
              <a:gdLst/>
              <a:ahLst/>
              <a:cxnLst/>
              <a:rect l="l" t="t" r="r" b="b"/>
              <a:pathLst>
                <a:path w="4365170" h="2167467">
                  <a:moveTo>
                    <a:pt x="0" y="0"/>
                  </a:moveTo>
                  <a:lnTo>
                    <a:pt x="4365170" y="0"/>
                  </a:lnTo>
                  <a:lnTo>
                    <a:pt x="4365170" y="2167467"/>
                  </a:lnTo>
                  <a:lnTo>
                    <a:pt x="0" y="2167467"/>
                  </a:lnTo>
                  <a:close/>
                </a:path>
              </a:pathLst>
            </a:custGeom>
            <a:solidFill>
              <a:srgbClr val="A7C396">
                <a:alpha val="74902"/>
              </a:srgbClr>
            </a:solidFill>
            <a:ln w="38100" cap="sq">
              <a:solidFill>
                <a:srgbClr val="8F6E2A">
                  <a:alpha val="74902"/>
                </a:srgbClr>
              </a:solidFill>
              <a:prstDash val="solid"/>
              <a:miter/>
            </a:ln>
          </p:spPr>
        </p:sp>
        <p:sp>
          <p:nvSpPr>
            <p:cNvPr id="5" name="TextBox 5"/>
            <p:cNvSpPr txBox="1"/>
            <p:nvPr/>
          </p:nvSpPr>
          <p:spPr>
            <a:xfrm>
              <a:off x="0" y="-38100"/>
              <a:ext cx="4365170"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586137" y="2202001"/>
            <a:ext cx="5026058" cy="6018104"/>
            <a:chOff x="0" y="0"/>
            <a:chExt cx="906310" cy="1085197"/>
          </a:xfrm>
        </p:grpSpPr>
        <p:sp>
          <p:nvSpPr>
            <p:cNvPr id="7" name="Freeform 7"/>
            <p:cNvSpPr/>
            <p:nvPr/>
          </p:nvSpPr>
          <p:spPr>
            <a:xfrm>
              <a:off x="0" y="0"/>
              <a:ext cx="906310" cy="1085198"/>
            </a:xfrm>
            <a:custGeom>
              <a:avLst/>
              <a:gdLst/>
              <a:ahLst/>
              <a:cxnLst/>
              <a:rect l="l" t="t" r="r" b="b"/>
              <a:pathLst>
                <a:path w="906310" h="1085198">
                  <a:moveTo>
                    <a:pt x="0" y="0"/>
                  </a:moveTo>
                  <a:lnTo>
                    <a:pt x="906310" y="0"/>
                  </a:lnTo>
                  <a:lnTo>
                    <a:pt x="906310" y="1085198"/>
                  </a:lnTo>
                  <a:lnTo>
                    <a:pt x="0" y="1085198"/>
                  </a:lnTo>
                  <a:close/>
                </a:path>
              </a:pathLst>
            </a:custGeom>
            <a:blipFill>
              <a:blip r:embed="rId3"/>
              <a:stretch>
                <a:fillRect l="-112867"/>
              </a:stretch>
            </a:blipFill>
            <a:ln w="38100" cap="sq">
              <a:solidFill>
                <a:srgbClr val="8F6E2A"/>
              </a:solidFill>
              <a:prstDash val="solid"/>
              <a:miter/>
            </a:ln>
          </p:spPr>
        </p:sp>
      </p:grpSp>
      <p:sp>
        <p:nvSpPr>
          <p:cNvPr id="8" name="Freeform 8"/>
          <p:cNvSpPr/>
          <p:nvPr/>
        </p:nvSpPr>
        <p:spPr>
          <a:xfrm rot="1202200">
            <a:off x="-1911994" y="6266078"/>
            <a:ext cx="7645523" cy="6185142"/>
          </a:xfrm>
          <a:custGeom>
            <a:avLst/>
            <a:gdLst/>
            <a:ahLst/>
            <a:cxnLst/>
            <a:rect l="l" t="t" r="r" b="b"/>
            <a:pathLst>
              <a:path w="7645523" h="6185142">
                <a:moveTo>
                  <a:pt x="0" y="0"/>
                </a:moveTo>
                <a:lnTo>
                  <a:pt x="7645523" y="0"/>
                </a:lnTo>
                <a:lnTo>
                  <a:pt x="7645523" y="6185142"/>
                </a:lnTo>
                <a:lnTo>
                  <a:pt x="0" y="618514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a:hlinkClick r:id="rId6" action="ppaction://hlinksldjump"/>
          </p:cNvPr>
          <p:cNvSpPr/>
          <p:nvPr/>
        </p:nvSpPr>
        <p:spPr>
          <a:xfrm>
            <a:off x="15928922" y="8084999"/>
            <a:ext cx="962452" cy="682466"/>
          </a:xfrm>
          <a:custGeom>
            <a:avLst/>
            <a:gdLst/>
            <a:ahLst/>
            <a:cxnLst/>
            <a:rect l="l" t="t" r="r" b="b"/>
            <a:pathLst>
              <a:path w="962452" h="682466">
                <a:moveTo>
                  <a:pt x="0" y="0"/>
                </a:moveTo>
                <a:lnTo>
                  <a:pt x="962452" y="0"/>
                </a:lnTo>
                <a:lnTo>
                  <a:pt x="962452" y="682466"/>
                </a:lnTo>
                <a:lnTo>
                  <a:pt x="0" y="68246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0" name="Freeform 10">
            <a:hlinkClick r:id="rId9" action="ppaction://hlinksldjump"/>
          </p:cNvPr>
          <p:cNvSpPr/>
          <p:nvPr/>
        </p:nvSpPr>
        <p:spPr>
          <a:xfrm rot="-10800000">
            <a:off x="1460242" y="8128538"/>
            <a:ext cx="901050" cy="638927"/>
          </a:xfrm>
          <a:custGeom>
            <a:avLst/>
            <a:gdLst/>
            <a:ahLst/>
            <a:cxnLst/>
            <a:rect l="l" t="t" r="r" b="b"/>
            <a:pathLst>
              <a:path w="901050" h="638927">
                <a:moveTo>
                  <a:pt x="0" y="0"/>
                </a:moveTo>
                <a:lnTo>
                  <a:pt x="901051" y="0"/>
                </a:lnTo>
                <a:lnTo>
                  <a:pt x="901051" y="638927"/>
                </a:lnTo>
                <a:lnTo>
                  <a:pt x="0" y="63892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1" name="Freeform 11">
            <a:hlinkClick r:id="rId10" action="ppaction://hlinksldjump"/>
          </p:cNvPr>
          <p:cNvSpPr/>
          <p:nvPr/>
        </p:nvSpPr>
        <p:spPr>
          <a:xfrm>
            <a:off x="1460242" y="1312110"/>
            <a:ext cx="901050" cy="901050"/>
          </a:xfrm>
          <a:custGeom>
            <a:avLst/>
            <a:gdLst/>
            <a:ahLst/>
            <a:cxnLst/>
            <a:rect l="l" t="t" r="r" b="b"/>
            <a:pathLst>
              <a:path w="901050" h="901050">
                <a:moveTo>
                  <a:pt x="0" y="0"/>
                </a:moveTo>
                <a:lnTo>
                  <a:pt x="901051" y="0"/>
                </a:lnTo>
                <a:lnTo>
                  <a:pt x="901051" y="901050"/>
                </a:lnTo>
                <a:lnTo>
                  <a:pt x="0" y="901050"/>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12" name="Freeform 12"/>
          <p:cNvSpPr/>
          <p:nvPr/>
        </p:nvSpPr>
        <p:spPr>
          <a:xfrm>
            <a:off x="8045484" y="5498636"/>
            <a:ext cx="7592883" cy="2721470"/>
          </a:xfrm>
          <a:custGeom>
            <a:avLst/>
            <a:gdLst/>
            <a:ahLst/>
            <a:cxnLst/>
            <a:rect l="l" t="t" r="r" b="b"/>
            <a:pathLst>
              <a:path w="7592883" h="2721470">
                <a:moveTo>
                  <a:pt x="0" y="0"/>
                </a:moveTo>
                <a:lnTo>
                  <a:pt x="7592883" y="0"/>
                </a:lnTo>
                <a:lnTo>
                  <a:pt x="7592883" y="2721469"/>
                </a:lnTo>
                <a:lnTo>
                  <a:pt x="0" y="2721469"/>
                </a:lnTo>
                <a:lnTo>
                  <a:pt x="0" y="0"/>
                </a:lnTo>
                <a:close/>
              </a:path>
            </a:pathLst>
          </a:custGeom>
          <a:blipFill>
            <a:blip r:embed="rId13"/>
            <a:stretch>
              <a:fillRect t="-54095" b="-2841"/>
            </a:stretch>
          </a:blipFill>
        </p:spPr>
      </p:sp>
      <p:sp>
        <p:nvSpPr>
          <p:cNvPr id="13" name="Freeform 13"/>
          <p:cNvSpPr/>
          <p:nvPr/>
        </p:nvSpPr>
        <p:spPr>
          <a:xfrm>
            <a:off x="8170334" y="5680663"/>
            <a:ext cx="1260523" cy="1260523"/>
          </a:xfrm>
          <a:custGeom>
            <a:avLst/>
            <a:gdLst/>
            <a:ahLst/>
            <a:cxnLst/>
            <a:rect l="l" t="t" r="r" b="b"/>
            <a:pathLst>
              <a:path w="1260523" h="1260523">
                <a:moveTo>
                  <a:pt x="0" y="0"/>
                </a:moveTo>
                <a:lnTo>
                  <a:pt x="1260524" y="0"/>
                </a:lnTo>
                <a:lnTo>
                  <a:pt x="1260524" y="1260523"/>
                </a:lnTo>
                <a:lnTo>
                  <a:pt x="0" y="1260523"/>
                </a:lnTo>
                <a:lnTo>
                  <a:pt x="0" y="0"/>
                </a:lnTo>
                <a:close/>
              </a:path>
            </a:pathLst>
          </a:custGeom>
          <a:blipFill>
            <a:blip r:embed="rId14"/>
            <a:stretch>
              <a:fillRect/>
            </a:stretch>
          </a:blipFill>
        </p:spPr>
      </p:sp>
      <p:sp>
        <p:nvSpPr>
          <p:cNvPr id="14" name="Freeform 14"/>
          <p:cNvSpPr/>
          <p:nvPr/>
        </p:nvSpPr>
        <p:spPr>
          <a:xfrm>
            <a:off x="9673068" y="5787882"/>
            <a:ext cx="1046085" cy="1046085"/>
          </a:xfrm>
          <a:custGeom>
            <a:avLst/>
            <a:gdLst/>
            <a:ahLst/>
            <a:cxnLst/>
            <a:rect l="l" t="t" r="r" b="b"/>
            <a:pathLst>
              <a:path w="1046085" h="1046085">
                <a:moveTo>
                  <a:pt x="0" y="0"/>
                </a:moveTo>
                <a:lnTo>
                  <a:pt x="1046084" y="0"/>
                </a:lnTo>
                <a:lnTo>
                  <a:pt x="1046084" y="1046085"/>
                </a:lnTo>
                <a:lnTo>
                  <a:pt x="0" y="1046085"/>
                </a:lnTo>
                <a:lnTo>
                  <a:pt x="0" y="0"/>
                </a:lnTo>
                <a:close/>
              </a:path>
            </a:pathLst>
          </a:custGeom>
          <a:blipFill>
            <a:blip r:embed="rId15"/>
            <a:stretch>
              <a:fillRect/>
            </a:stretch>
          </a:blipFill>
        </p:spPr>
      </p:sp>
      <p:sp>
        <p:nvSpPr>
          <p:cNvPr id="15" name="Freeform 15"/>
          <p:cNvSpPr/>
          <p:nvPr/>
        </p:nvSpPr>
        <p:spPr>
          <a:xfrm>
            <a:off x="10957277" y="5853961"/>
            <a:ext cx="913928" cy="913928"/>
          </a:xfrm>
          <a:custGeom>
            <a:avLst/>
            <a:gdLst/>
            <a:ahLst/>
            <a:cxnLst/>
            <a:rect l="l" t="t" r="r" b="b"/>
            <a:pathLst>
              <a:path w="913928" h="913928">
                <a:moveTo>
                  <a:pt x="0" y="0"/>
                </a:moveTo>
                <a:lnTo>
                  <a:pt x="913928" y="0"/>
                </a:lnTo>
                <a:lnTo>
                  <a:pt x="913928" y="913928"/>
                </a:lnTo>
                <a:lnTo>
                  <a:pt x="0" y="913928"/>
                </a:lnTo>
                <a:lnTo>
                  <a:pt x="0" y="0"/>
                </a:lnTo>
                <a:close/>
              </a:path>
            </a:pathLst>
          </a:custGeom>
          <a:blipFill>
            <a:blip r:embed="rId16"/>
            <a:stretch>
              <a:fillRect/>
            </a:stretch>
          </a:blipFill>
        </p:spPr>
      </p:sp>
      <p:sp>
        <p:nvSpPr>
          <p:cNvPr id="16" name="Freeform 16"/>
          <p:cNvSpPr/>
          <p:nvPr/>
        </p:nvSpPr>
        <p:spPr>
          <a:xfrm>
            <a:off x="11980990" y="5830364"/>
            <a:ext cx="2135827" cy="961122"/>
          </a:xfrm>
          <a:custGeom>
            <a:avLst/>
            <a:gdLst/>
            <a:ahLst/>
            <a:cxnLst/>
            <a:rect l="l" t="t" r="r" b="b"/>
            <a:pathLst>
              <a:path w="2135827" h="961122">
                <a:moveTo>
                  <a:pt x="0" y="0"/>
                </a:moveTo>
                <a:lnTo>
                  <a:pt x="2135827" y="0"/>
                </a:lnTo>
                <a:lnTo>
                  <a:pt x="2135827" y="961122"/>
                </a:lnTo>
                <a:lnTo>
                  <a:pt x="0" y="961122"/>
                </a:lnTo>
                <a:lnTo>
                  <a:pt x="0" y="0"/>
                </a:lnTo>
                <a:close/>
              </a:path>
            </a:pathLst>
          </a:custGeom>
          <a:blipFill>
            <a:blip r:embed="rId17"/>
            <a:stretch>
              <a:fillRect/>
            </a:stretch>
          </a:blipFill>
        </p:spPr>
      </p:sp>
      <p:sp>
        <p:nvSpPr>
          <p:cNvPr id="17" name="Freeform 17"/>
          <p:cNvSpPr/>
          <p:nvPr/>
        </p:nvSpPr>
        <p:spPr>
          <a:xfrm>
            <a:off x="14354942" y="5897948"/>
            <a:ext cx="957733" cy="869941"/>
          </a:xfrm>
          <a:custGeom>
            <a:avLst/>
            <a:gdLst/>
            <a:ahLst/>
            <a:cxnLst/>
            <a:rect l="l" t="t" r="r" b="b"/>
            <a:pathLst>
              <a:path w="957733" h="869941">
                <a:moveTo>
                  <a:pt x="0" y="0"/>
                </a:moveTo>
                <a:lnTo>
                  <a:pt x="957732" y="0"/>
                </a:lnTo>
                <a:lnTo>
                  <a:pt x="957732" y="869941"/>
                </a:lnTo>
                <a:lnTo>
                  <a:pt x="0" y="869941"/>
                </a:lnTo>
                <a:lnTo>
                  <a:pt x="0" y="0"/>
                </a:lnTo>
                <a:close/>
              </a:path>
            </a:pathLst>
          </a:custGeom>
          <a:blipFill>
            <a:blip r:embed="rId18"/>
            <a:stretch>
              <a:fillRect/>
            </a:stretch>
          </a:blipFill>
        </p:spPr>
      </p:sp>
      <p:sp>
        <p:nvSpPr>
          <p:cNvPr id="18" name="Freeform 18"/>
          <p:cNvSpPr/>
          <p:nvPr/>
        </p:nvSpPr>
        <p:spPr>
          <a:xfrm>
            <a:off x="9799406" y="6948267"/>
            <a:ext cx="956429" cy="1078431"/>
          </a:xfrm>
          <a:custGeom>
            <a:avLst/>
            <a:gdLst/>
            <a:ahLst/>
            <a:cxnLst/>
            <a:rect l="l" t="t" r="r" b="b"/>
            <a:pathLst>
              <a:path w="956429" h="1078431">
                <a:moveTo>
                  <a:pt x="0" y="0"/>
                </a:moveTo>
                <a:lnTo>
                  <a:pt x="956430" y="0"/>
                </a:lnTo>
                <a:lnTo>
                  <a:pt x="956430" y="1078430"/>
                </a:lnTo>
                <a:lnTo>
                  <a:pt x="0" y="1078430"/>
                </a:lnTo>
                <a:lnTo>
                  <a:pt x="0" y="0"/>
                </a:lnTo>
                <a:close/>
              </a:path>
            </a:pathLst>
          </a:custGeom>
          <a:blipFill>
            <a:blip r:embed="rId19"/>
            <a:stretch>
              <a:fillRect/>
            </a:stretch>
          </a:blipFill>
        </p:spPr>
      </p:sp>
      <p:sp>
        <p:nvSpPr>
          <p:cNvPr id="19" name="Freeform 19"/>
          <p:cNvSpPr/>
          <p:nvPr/>
        </p:nvSpPr>
        <p:spPr>
          <a:xfrm>
            <a:off x="11325826" y="6859370"/>
            <a:ext cx="1153474" cy="1153474"/>
          </a:xfrm>
          <a:custGeom>
            <a:avLst/>
            <a:gdLst/>
            <a:ahLst/>
            <a:cxnLst/>
            <a:rect l="l" t="t" r="r" b="b"/>
            <a:pathLst>
              <a:path w="1153474" h="1153474">
                <a:moveTo>
                  <a:pt x="0" y="0"/>
                </a:moveTo>
                <a:lnTo>
                  <a:pt x="1153474" y="0"/>
                </a:lnTo>
                <a:lnTo>
                  <a:pt x="1153474" y="1153474"/>
                </a:lnTo>
                <a:lnTo>
                  <a:pt x="0" y="1153474"/>
                </a:lnTo>
                <a:lnTo>
                  <a:pt x="0" y="0"/>
                </a:lnTo>
                <a:close/>
              </a:path>
            </a:pathLst>
          </a:custGeom>
          <a:blipFill>
            <a:blip r:embed="rId20"/>
            <a:stretch>
              <a:fillRect/>
            </a:stretch>
          </a:blipFill>
        </p:spPr>
      </p:sp>
      <p:sp>
        <p:nvSpPr>
          <p:cNvPr id="20" name="Freeform 20"/>
          <p:cNvSpPr/>
          <p:nvPr/>
        </p:nvSpPr>
        <p:spPr>
          <a:xfrm>
            <a:off x="12950459" y="6991162"/>
            <a:ext cx="933985" cy="889891"/>
          </a:xfrm>
          <a:custGeom>
            <a:avLst/>
            <a:gdLst/>
            <a:ahLst/>
            <a:cxnLst/>
            <a:rect l="l" t="t" r="r" b="b"/>
            <a:pathLst>
              <a:path w="933985" h="889891">
                <a:moveTo>
                  <a:pt x="0" y="0"/>
                </a:moveTo>
                <a:lnTo>
                  <a:pt x="933985" y="0"/>
                </a:lnTo>
                <a:lnTo>
                  <a:pt x="933985" y="889891"/>
                </a:lnTo>
                <a:lnTo>
                  <a:pt x="0" y="889891"/>
                </a:lnTo>
                <a:lnTo>
                  <a:pt x="0" y="0"/>
                </a:lnTo>
                <a:close/>
              </a:path>
            </a:pathLst>
          </a:custGeom>
          <a:blipFill>
            <a:blip r:embed="rId21"/>
            <a:stretch>
              <a:fillRect t="-2331"/>
            </a:stretch>
          </a:blipFill>
        </p:spPr>
      </p:sp>
      <p:sp>
        <p:nvSpPr>
          <p:cNvPr id="21" name="TextBox 21"/>
          <p:cNvSpPr txBox="1"/>
          <p:nvPr/>
        </p:nvSpPr>
        <p:spPr>
          <a:xfrm>
            <a:off x="8045484" y="2246278"/>
            <a:ext cx="5347337" cy="722462"/>
          </a:xfrm>
          <a:prstGeom prst="rect">
            <a:avLst/>
          </a:prstGeom>
        </p:spPr>
        <p:txBody>
          <a:bodyPr lIns="0" tIns="0" rIns="0" bIns="0" rtlCol="0" anchor="t">
            <a:spAutoFit/>
          </a:bodyPr>
          <a:lstStyle/>
          <a:p>
            <a:pPr>
              <a:lnSpc>
                <a:spcPts val="5408"/>
              </a:lnSpc>
            </a:pPr>
            <a:r>
              <a:rPr lang="en-US" sz="4622">
                <a:solidFill>
                  <a:srgbClr val="2B3425"/>
                </a:solidFill>
                <a:latin typeface="Brixton Sans Bold"/>
              </a:rPr>
              <a:t>ANIMASI </a:t>
            </a:r>
            <a:r>
              <a:rPr lang="en-US" sz="4622">
                <a:solidFill>
                  <a:srgbClr val="8F6E2A"/>
                </a:solidFill>
                <a:latin typeface="Brixton Sans Bold"/>
              </a:rPr>
              <a:t>2 DIMENSI</a:t>
            </a:r>
          </a:p>
        </p:txBody>
      </p:sp>
      <p:sp>
        <p:nvSpPr>
          <p:cNvPr id="22" name="TextBox 22"/>
          <p:cNvSpPr txBox="1"/>
          <p:nvPr/>
        </p:nvSpPr>
        <p:spPr>
          <a:xfrm>
            <a:off x="8045484" y="3045703"/>
            <a:ext cx="7871012" cy="2165350"/>
          </a:xfrm>
          <a:prstGeom prst="rect">
            <a:avLst/>
          </a:prstGeom>
        </p:spPr>
        <p:txBody>
          <a:bodyPr lIns="0" tIns="0" rIns="0" bIns="0" rtlCol="0" anchor="t">
            <a:spAutoFit/>
          </a:bodyPr>
          <a:lstStyle/>
          <a:p>
            <a:pPr algn="just">
              <a:lnSpc>
                <a:spcPts val="3499"/>
              </a:lnSpc>
            </a:pPr>
            <a:r>
              <a:rPr lang="en-US" sz="2499">
                <a:solidFill>
                  <a:srgbClr val="2B3425"/>
                </a:solidFill>
                <a:latin typeface="Montserrat Medium"/>
              </a:rPr>
              <a:t>Animasi 2D adalah teknik menciptakan ilusi gerakan menggunakan gambar-gambar dua dimensi secara berurutan. Software yang digunakan untuk animasi 2 Dimensi sebagai berikut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1028700" y="1028700"/>
            <a:ext cx="16230600" cy="8229600"/>
            <a:chOff x="0" y="0"/>
            <a:chExt cx="4274726" cy="2167467"/>
          </a:xfrm>
        </p:grpSpPr>
        <p:sp>
          <p:nvSpPr>
            <p:cNvPr id="4" name="Freeform 4"/>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A7C396">
                <a:alpha val="74902"/>
              </a:srgbClr>
            </a:solidFill>
            <a:ln w="38100" cap="sq">
              <a:solidFill>
                <a:srgbClr val="8F6E2A">
                  <a:alpha val="74902"/>
                </a:srgbClr>
              </a:solidFill>
              <a:prstDash val="solid"/>
              <a:miter/>
            </a:ln>
          </p:spPr>
        </p:sp>
        <p:sp>
          <p:nvSpPr>
            <p:cNvPr id="5" name="TextBox 5"/>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1202200" flipH="1" flipV="1">
            <a:off x="12432929" y="-1780461"/>
            <a:ext cx="7645523" cy="6185142"/>
          </a:xfrm>
          <a:custGeom>
            <a:avLst/>
            <a:gdLst/>
            <a:ahLst/>
            <a:cxnLst/>
            <a:rect l="l" t="t" r="r" b="b"/>
            <a:pathLst>
              <a:path w="7645523" h="6185142">
                <a:moveTo>
                  <a:pt x="7645523" y="6185142"/>
                </a:moveTo>
                <a:lnTo>
                  <a:pt x="0" y="6185142"/>
                </a:lnTo>
                <a:lnTo>
                  <a:pt x="0" y="0"/>
                </a:lnTo>
                <a:lnTo>
                  <a:pt x="7645523" y="0"/>
                </a:lnTo>
                <a:lnTo>
                  <a:pt x="7645523" y="6185142"/>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8447976" y="8551351"/>
            <a:ext cx="1392047" cy="1318648"/>
          </a:xfrm>
          <a:custGeom>
            <a:avLst/>
            <a:gdLst/>
            <a:ahLst/>
            <a:cxnLst/>
            <a:rect l="l" t="t" r="r" b="b"/>
            <a:pathLst>
              <a:path w="1392047" h="1318648">
                <a:moveTo>
                  <a:pt x="0" y="0"/>
                </a:moveTo>
                <a:lnTo>
                  <a:pt x="1392048" y="0"/>
                </a:lnTo>
                <a:lnTo>
                  <a:pt x="1392048" y="1318648"/>
                </a:lnTo>
                <a:lnTo>
                  <a:pt x="0" y="131864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2835444" y="1703673"/>
            <a:ext cx="10651956" cy="771525"/>
          </a:xfrm>
          <a:prstGeom prst="rect">
            <a:avLst/>
          </a:prstGeom>
        </p:spPr>
        <p:txBody>
          <a:bodyPr wrap="square" lIns="0" tIns="0" rIns="0" bIns="0" rtlCol="0" anchor="t">
            <a:spAutoFit/>
          </a:bodyPr>
          <a:lstStyle/>
          <a:p>
            <a:pPr>
              <a:lnSpc>
                <a:spcPts val="5850"/>
              </a:lnSpc>
            </a:pPr>
            <a:r>
              <a:rPr lang="en-US" sz="5000" dirty="0">
                <a:solidFill>
                  <a:srgbClr val="2B3425"/>
                </a:solidFill>
                <a:latin typeface="Brixton Sans Bold"/>
              </a:rPr>
              <a:t>ALUR  PRODUKSI ANIMASI </a:t>
            </a:r>
            <a:r>
              <a:rPr lang="en-US" sz="5000" dirty="0">
                <a:solidFill>
                  <a:srgbClr val="8F6E2A"/>
                </a:solidFill>
                <a:latin typeface="Brixton Sans Bold"/>
              </a:rPr>
              <a:t>2 DIMENSI</a:t>
            </a:r>
          </a:p>
        </p:txBody>
      </p:sp>
      <p:sp>
        <p:nvSpPr>
          <p:cNvPr id="9" name="TextBox 9"/>
          <p:cNvSpPr txBox="1"/>
          <p:nvPr/>
        </p:nvSpPr>
        <p:spPr>
          <a:xfrm>
            <a:off x="2835444" y="2665698"/>
            <a:ext cx="7974737" cy="546146"/>
          </a:xfrm>
          <a:prstGeom prst="rect">
            <a:avLst/>
          </a:prstGeom>
        </p:spPr>
        <p:txBody>
          <a:bodyPr lIns="0" tIns="0" rIns="0" bIns="0" rtlCol="0" anchor="t">
            <a:spAutoFit/>
          </a:bodyPr>
          <a:lstStyle/>
          <a:p>
            <a:pPr>
              <a:lnSpc>
                <a:spcPts val="4547"/>
              </a:lnSpc>
            </a:pPr>
            <a:r>
              <a:rPr lang="en-US" sz="3248">
                <a:solidFill>
                  <a:srgbClr val="2B3425"/>
                </a:solidFill>
                <a:latin typeface="Montserrat Bold"/>
              </a:rPr>
              <a:t>1. Pra Produksi</a:t>
            </a:r>
          </a:p>
        </p:txBody>
      </p:sp>
      <p:sp>
        <p:nvSpPr>
          <p:cNvPr id="10" name="TextBox 10"/>
          <p:cNvSpPr txBox="1"/>
          <p:nvPr/>
        </p:nvSpPr>
        <p:spPr>
          <a:xfrm>
            <a:off x="2835444" y="3421394"/>
            <a:ext cx="7974737" cy="2806700"/>
          </a:xfrm>
          <a:prstGeom prst="rect">
            <a:avLst/>
          </a:prstGeom>
        </p:spPr>
        <p:txBody>
          <a:bodyPr lIns="0" tIns="0" rIns="0" bIns="0" rtlCol="0" anchor="t">
            <a:spAutoFit/>
          </a:bodyPr>
          <a:lstStyle/>
          <a:p>
            <a:pPr marL="431801" lvl="1" indent="-215900">
              <a:lnSpc>
                <a:spcPts val="2800"/>
              </a:lnSpc>
              <a:buAutoNum type="arabicPeriod"/>
            </a:pPr>
            <a:r>
              <a:rPr lang="en-US" sz="2000">
                <a:solidFill>
                  <a:srgbClr val="2B3425"/>
                </a:solidFill>
                <a:latin typeface="Montserrat"/>
              </a:rPr>
              <a:t>Ide/Konsep</a:t>
            </a:r>
          </a:p>
          <a:p>
            <a:pPr marL="431801" lvl="1" indent="-215900">
              <a:lnSpc>
                <a:spcPts val="2800"/>
              </a:lnSpc>
              <a:buAutoNum type="arabicPeriod"/>
            </a:pPr>
            <a:r>
              <a:rPr lang="en-US" sz="2000">
                <a:solidFill>
                  <a:srgbClr val="2B3425"/>
                </a:solidFill>
                <a:latin typeface="Montserrat"/>
              </a:rPr>
              <a:t>Cerita</a:t>
            </a:r>
          </a:p>
          <a:p>
            <a:pPr marL="431801" lvl="1" indent="-215900">
              <a:lnSpc>
                <a:spcPts val="2800"/>
              </a:lnSpc>
              <a:buAutoNum type="arabicPeriod"/>
            </a:pPr>
            <a:r>
              <a:rPr lang="en-US" sz="2000">
                <a:solidFill>
                  <a:srgbClr val="2B3425"/>
                </a:solidFill>
                <a:latin typeface="Montserrat"/>
              </a:rPr>
              <a:t>Perencanaan Produksi</a:t>
            </a:r>
          </a:p>
          <a:p>
            <a:pPr marL="431801" lvl="1" indent="-215900">
              <a:lnSpc>
                <a:spcPts val="2800"/>
              </a:lnSpc>
              <a:buAutoNum type="arabicPeriod"/>
            </a:pPr>
            <a:r>
              <a:rPr lang="en-US" sz="2000">
                <a:solidFill>
                  <a:srgbClr val="2B3425"/>
                </a:solidFill>
                <a:latin typeface="Montserrat"/>
              </a:rPr>
              <a:t>Desain Karakter</a:t>
            </a:r>
          </a:p>
          <a:p>
            <a:pPr marL="431801" lvl="1" indent="-215900">
              <a:lnSpc>
                <a:spcPts val="2800"/>
              </a:lnSpc>
              <a:buAutoNum type="arabicPeriod"/>
            </a:pPr>
            <a:r>
              <a:rPr lang="en-US" sz="2000">
                <a:solidFill>
                  <a:srgbClr val="2B3425"/>
                </a:solidFill>
                <a:latin typeface="Montserrat"/>
              </a:rPr>
              <a:t>Storyboard</a:t>
            </a:r>
          </a:p>
          <a:p>
            <a:pPr marL="431801" lvl="1" indent="-215900">
              <a:lnSpc>
                <a:spcPts val="2800"/>
              </a:lnSpc>
              <a:buAutoNum type="arabicPeriod"/>
            </a:pPr>
            <a:r>
              <a:rPr lang="en-US" sz="2000">
                <a:solidFill>
                  <a:srgbClr val="2B3425"/>
                </a:solidFill>
                <a:latin typeface="Montserrat"/>
              </a:rPr>
              <a:t>Layour</a:t>
            </a:r>
          </a:p>
          <a:p>
            <a:pPr marL="431801" lvl="1" indent="-215900">
              <a:lnSpc>
                <a:spcPts val="2800"/>
              </a:lnSpc>
              <a:buAutoNum type="arabicPeriod"/>
            </a:pPr>
            <a:r>
              <a:rPr lang="en-US" sz="2000">
                <a:solidFill>
                  <a:srgbClr val="2B3425"/>
                </a:solidFill>
                <a:latin typeface="Montserrat"/>
              </a:rPr>
              <a:t>Sound/Music</a:t>
            </a:r>
          </a:p>
          <a:p>
            <a:pPr marL="431801" lvl="1" indent="-215900">
              <a:lnSpc>
                <a:spcPts val="2800"/>
              </a:lnSpc>
              <a:buAutoNum type="arabicPeriod"/>
            </a:pPr>
            <a:r>
              <a:rPr lang="en-US" sz="2000">
                <a:solidFill>
                  <a:srgbClr val="2B3425"/>
                </a:solidFill>
                <a:latin typeface="Montserrat"/>
              </a:rPr>
              <a:t>X-Sheet</a:t>
            </a:r>
          </a:p>
        </p:txBody>
      </p:sp>
      <p:sp>
        <p:nvSpPr>
          <p:cNvPr id="11" name="TextBox 11"/>
          <p:cNvSpPr txBox="1"/>
          <p:nvPr/>
        </p:nvSpPr>
        <p:spPr>
          <a:xfrm>
            <a:off x="6822812" y="3483353"/>
            <a:ext cx="7974737" cy="546146"/>
          </a:xfrm>
          <a:prstGeom prst="rect">
            <a:avLst/>
          </a:prstGeom>
        </p:spPr>
        <p:txBody>
          <a:bodyPr lIns="0" tIns="0" rIns="0" bIns="0" rtlCol="0" anchor="t">
            <a:spAutoFit/>
          </a:bodyPr>
          <a:lstStyle/>
          <a:p>
            <a:pPr>
              <a:lnSpc>
                <a:spcPts val="4547"/>
              </a:lnSpc>
            </a:pPr>
            <a:r>
              <a:rPr lang="en-US" sz="3248">
                <a:solidFill>
                  <a:srgbClr val="2B3425"/>
                </a:solidFill>
                <a:latin typeface="Montserrat Bold"/>
              </a:rPr>
              <a:t>2. Produksi</a:t>
            </a:r>
          </a:p>
        </p:txBody>
      </p:sp>
      <p:sp>
        <p:nvSpPr>
          <p:cNvPr id="12" name="TextBox 12"/>
          <p:cNvSpPr txBox="1"/>
          <p:nvPr/>
        </p:nvSpPr>
        <p:spPr>
          <a:xfrm>
            <a:off x="6822812" y="4239048"/>
            <a:ext cx="7974737" cy="1044575"/>
          </a:xfrm>
          <a:prstGeom prst="rect">
            <a:avLst/>
          </a:prstGeom>
        </p:spPr>
        <p:txBody>
          <a:bodyPr lIns="0" tIns="0" rIns="0" bIns="0" rtlCol="0" anchor="t">
            <a:spAutoFit/>
          </a:bodyPr>
          <a:lstStyle/>
          <a:p>
            <a:pPr marL="431801" lvl="1" indent="-215900">
              <a:lnSpc>
                <a:spcPts val="2800"/>
              </a:lnSpc>
              <a:buAutoNum type="arabicPeriod"/>
            </a:pPr>
            <a:r>
              <a:rPr lang="en-US" sz="2000">
                <a:solidFill>
                  <a:srgbClr val="2B3425"/>
                </a:solidFill>
                <a:latin typeface="Montserrat"/>
              </a:rPr>
              <a:t>Dialog</a:t>
            </a:r>
          </a:p>
          <a:p>
            <a:pPr marL="431801" lvl="1" indent="-215900">
              <a:lnSpc>
                <a:spcPts val="2800"/>
              </a:lnSpc>
              <a:buAutoNum type="arabicPeriod"/>
            </a:pPr>
            <a:r>
              <a:rPr lang="en-US" sz="2000">
                <a:solidFill>
                  <a:srgbClr val="2B3425"/>
                </a:solidFill>
                <a:latin typeface="Montserrat"/>
              </a:rPr>
              <a:t>Audio Recording dan Editing</a:t>
            </a:r>
          </a:p>
          <a:p>
            <a:pPr marL="431801" lvl="1" indent="-215900">
              <a:lnSpc>
                <a:spcPts val="2800"/>
              </a:lnSpc>
              <a:buAutoNum type="arabicPeriod"/>
            </a:pPr>
            <a:r>
              <a:rPr lang="en-US" sz="2000">
                <a:solidFill>
                  <a:srgbClr val="2B3425"/>
                </a:solidFill>
                <a:latin typeface="Montserrat"/>
              </a:rPr>
              <a:t>Animasi</a:t>
            </a:r>
          </a:p>
        </p:txBody>
      </p:sp>
      <p:sp>
        <p:nvSpPr>
          <p:cNvPr id="13" name="TextBox 13"/>
          <p:cNvSpPr txBox="1"/>
          <p:nvPr/>
        </p:nvSpPr>
        <p:spPr>
          <a:xfrm>
            <a:off x="10313263" y="5474123"/>
            <a:ext cx="7974737" cy="546146"/>
          </a:xfrm>
          <a:prstGeom prst="rect">
            <a:avLst/>
          </a:prstGeom>
        </p:spPr>
        <p:txBody>
          <a:bodyPr lIns="0" tIns="0" rIns="0" bIns="0" rtlCol="0" anchor="t">
            <a:spAutoFit/>
          </a:bodyPr>
          <a:lstStyle/>
          <a:p>
            <a:pPr>
              <a:lnSpc>
                <a:spcPts val="4547"/>
              </a:lnSpc>
            </a:pPr>
            <a:r>
              <a:rPr lang="en-US" sz="3248">
                <a:solidFill>
                  <a:srgbClr val="2B3425"/>
                </a:solidFill>
                <a:latin typeface="Montserrat Bold"/>
              </a:rPr>
              <a:t>3. Pasca Produksi</a:t>
            </a:r>
          </a:p>
        </p:txBody>
      </p:sp>
      <p:sp>
        <p:nvSpPr>
          <p:cNvPr id="14" name="TextBox 14"/>
          <p:cNvSpPr txBox="1"/>
          <p:nvPr/>
        </p:nvSpPr>
        <p:spPr>
          <a:xfrm>
            <a:off x="10313263" y="6229819"/>
            <a:ext cx="7974737" cy="2101850"/>
          </a:xfrm>
          <a:prstGeom prst="rect">
            <a:avLst/>
          </a:prstGeom>
        </p:spPr>
        <p:txBody>
          <a:bodyPr lIns="0" tIns="0" rIns="0" bIns="0" rtlCol="0" anchor="t">
            <a:spAutoFit/>
          </a:bodyPr>
          <a:lstStyle/>
          <a:p>
            <a:pPr marL="431801" lvl="1" indent="-215900">
              <a:lnSpc>
                <a:spcPts val="2800"/>
              </a:lnSpc>
              <a:buAutoNum type="arabicPeriod"/>
            </a:pPr>
            <a:r>
              <a:rPr lang="en-US" sz="2000">
                <a:solidFill>
                  <a:srgbClr val="2B3425"/>
                </a:solidFill>
                <a:latin typeface="Montserrat"/>
              </a:rPr>
              <a:t>Compositing</a:t>
            </a:r>
          </a:p>
          <a:p>
            <a:pPr marL="431801" lvl="1" indent="-215900">
              <a:lnSpc>
                <a:spcPts val="2800"/>
              </a:lnSpc>
              <a:buAutoNum type="arabicPeriod"/>
            </a:pPr>
            <a:r>
              <a:rPr lang="en-US" sz="2000">
                <a:solidFill>
                  <a:srgbClr val="2B3425"/>
                </a:solidFill>
                <a:latin typeface="Montserrat"/>
              </a:rPr>
              <a:t>Effect</a:t>
            </a:r>
          </a:p>
          <a:p>
            <a:pPr marL="431801" lvl="1" indent="-215900">
              <a:lnSpc>
                <a:spcPts val="2800"/>
              </a:lnSpc>
              <a:buAutoNum type="arabicPeriod"/>
            </a:pPr>
            <a:r>
              <a:rPr lang="en-US" sz="2000">
                <a:solidFill>
                  <a:srgbClr val="2B3425"/>
                </a:solidFill>
                <a:latin typeface="Montserrat"/>
              </a:rPr>
              <a:t>Musik</a:t>
            </a:r>
          </a:p>
          <a:p>
            <a:pPr marL="431801" lvl="1" indent="-215900">
              <a:lnSpc>
                <a:spcPts val="2800"/>
              </a:lnSpc>
              <a:buAutoNum type="arabicPeriod"/>
            </a:pPr>
            <a:r>
              <a:rPr lang="en-US" sz="2000">
                <a:solidFill>
                  <a:srgbClr val="2B3425"/>
                </a:solidFill>
                <a:latin typeface="Montserrat"/>
              </a:rPr>
              <a:t>Editing</a:t>
            </a:r>
          </a:p>
          <a:p>
            <a:pPr marL="431801" lvl="1" indent="-215900">
              <a:lnSpc>
                <a:spcPts val="2800"/>
              </a:lnSpc>
              <a:buAutoNum type="arabicPeriod"/>
            </a:pPr>
            <a:r>
              <a:rPr lang="en-US" sz="2000">
                <a:solidFill>
                  <a:srgbClr val="2B3425"/>
                </a:solidFill>
                <a:latin typeface="Montserrat"/>
              </a:rPr>
              <a:t>Mixing audio-video</a:t>
            </a:r>
          </a:p>
          <a:p>
            <a:pPr marL="431801" lvl="1" indent="-215900">
              <a:lnSpc>
                <a:spcPts val="2800"/>
              </a:lnSpc>
              <a:buAutoNum type="arabicPeriod"/>
            </a:pPr>
            <a:r>
              <a:rPr lang="en-US" sz="2000">
                <a:solidFill>
                  <a:srgbClr val="2B3425"/>
                </a:solidFill>
                <a:latin typeface="Montserrat"/>
              </a:rPr>
              <a:t>Final Mixing</a:t>
            </a:r>
          </a:p>
        </p:txBody>
      </p:sp>
      <p:sp>
        <p:nvSpPr>
          <p:cNvPr id="15" name="Freeform 15">
            <a:hlinkClick r:id="rId7" action="ppaction://hlinksldjump"/>
          </p:cNvPr>
          <p:cNvSpPr/>
          <p:nvPr/>
        </p:nvSpPr>
        <p:spPr>
          <a:xfrm>
            <a:off x="15928922" y="8084999"/>
            <a:ext cx="962452" cy="682466"/>
          </a:xfrm>
          <a:custGeom>
            <a:avLst/>
            <a:gdLst/>
            <a:ahLst/>
            <a:cxnLst/>
            <a:rect l="l" t="t" r="r" b="b"/>
            <a:pathLst>
              <a:path w="962452" h="682466">
                <a:moveTo>
                  <a:pt x="0" y="0"/>
                </a:moveTo>
                <a:lnTo>
                  <a:pt x="962452" y="0"/>
                </a:lnTo>
                <a:lnTo>
                  <a:pt x="962452" y="682466"/>
                </a:lnTo>
                <a:lnTo>
                  <a:pt x="0" y="68246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6" name="Freeform 16">
            <a:hlinkClick r:id="rId10" action="ppaction://hlinksldjump"/>
          </p:cNvPr>
          <p:cNvSpPr/>
          <p:nvPr/>
        </p:nvSpPr>
        <p:spPr>
          <a:xfrm rot="-10800000">
            <a:off x="1460242" y="8128538"/>
            <a:ext cx="901050" cy="638927"/>
          </a:xfrm>
          <a:custGeom>
            <a:avLst/>
            <a:gdLst/>
            <a:ahLst/>
            <a:cxnLst/>
            <a:rect l="l" t="t" r="r" b="b"/>
            <a:pathLst>
              <a:path w="901050" h="638927">
                <a:moveTo>
                  <a:pt x="0" y="0"/>
                </a:moveTo>
                <a:lnTo>
                  <a:pt x="901051" y="0"/>
                </a:lnTo>
                <a:lnTo>
                  <a:pt x="901051" y="638927"/>
                </a:lnTo>
                <a:lnTo>
                  <a:pt x="0" y="638927"/>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7" name="Freeform 17">
            <a:hlinkClick r:id="rId11" action="ppaction://hlinksldjump"/>
          </p:cNvPr>
          <p:cNvSpPr/>
          <p:nvPr/>
        </p:nvSpPr>
        <p:spPr>
          <a:xfrm>
            <a:off x="1460242" y="1312110"/>
            <a:ext cx="901050" cy="901050"/>
          </a:xfrm>
          <a:custGeom>
            <a:avLst/>
            <a:gdLst/>
            <a:ahLst/>
            <a:cxnLst/>
            <a:rect l="l" t="t" r="r" b="b"/>
            <a:pathLst>
              <a:path w="901050" h="901050">
                <a:moveTo>
                  <a:pt x="0" y="0"/>
                </a:moveTo>
                <a:lnTo>
                  <a:pt x="901051" y="0"/>
                </a:lnTo>
                <a:lnTo>
                  <a:pt x="901051" y="901050"/>
                </a:lnTo>
                <a:lnTo>
                  <a:pt x="0" y="901050"/>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685296" y="1096253"/>
            <a:ext cx="16574004" cy="8229600"/>
            <a:chOff x="0" y="0"/>
            <a:chExt cx="4365170" cy="2167467"/>
          </a:xfrm>
        </p:grpSpPr>
        <p:sp>
          <p:nvSpPr>
            <p:cNvPr id="4" name="Freeform 4"/>
            <p:cNvSpPr/>
            <p:nvPr/>
          </p:nvSpPr>
          <p:spPr>
            <a:xfrm>
              <a:off x="0" y="0"/>
              <a:ext cx="4365170" cy="2167467"/>
            </a:xfrm>
            <a:custGeom>
              <a:avLst/>
              <a:gdLst/>
              <a:ahLst/>
              <a:cxnLst/>
              <a:rect l="l" t="t" r="r" b="b"/>
              <a:pathLst>
                <a:path w="4365170" h="2167467">
                  <a:moveTo>
                    <a:pt x="0" y="0"/>
                  </a:moveTo>
                  <a:lnTo>
                    <a:pt x="4365170" y="0"/>
                  </a:lnTo>
                  <a:lnTo>
                    <a:pt x="4365170" y="2167467"/>
                  </a:lnTo>
                  <a:lnTo>
                    <a:pt x="0" y="2167467"/>
                  </a:lnTo>
                  <a:close/>
                </a:path>
              </a:pathLst>
            </a:custGeom>
            <a:solidFill>
              <a:srgbClr val="A7C396">
                <a:alpha val="74902"/>
              </a:srgbClr>
            </a:solidFill>
            <a:ln w="38100" cap="sq">
              <a:solidFill>
                <a:srgbClr val="8F6E2A">
                  <a:alpha val="74902"/>
                </a:srgbClr>
              </a:solidFill>
              <a:prstDash val="solid"/>
              <a:miter/>
            </a:ln>
          </p:spPr>
        </p:sp>
        <p:sp>
          <p:nvSpPr>
            <p:cNvPr id="5" name="TextBox 5"/>
            <p:cNvSpPr txBox="1"/>
            <p:nvPr/>
          </p:nvSpPr>
          <p:spPr>
            <a:xfrm>
              <a:off x="0" y="-38100"/>
              <a:ext cx="4365170" cy="2205567"/>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586137" y="2202001"/>
            <a:ext cx="5026058" cy="6018104"/>
            <a:chOff x="0" y="0"/>
            <a:chExt cx="906310" cy="1085197"/>
          </a:xfrm>
        </p:grpSpPr>
        <p:sp>
          <p:nvSpPr>
            <p:cNvPr id="7" name="Freeform 7"/>
            <p:cNvSpPr/>
            <p:nvPr/>
          </p:nvSpPr>
          <p:spPr>
            <a:xfrm>
              <a:off x="0" y="0"/>
              <a:ext cx="906310" cy="1085198"/>
            </a:xfrm>
            <a:custGeom>
              <a:avLst/>
              <a:gdLst/>
              <a:ahLst/>
              <a:cxnLst/>
              <a:rect l="l" t="t" r="r" b="b"/>
              <a:pathLst>
                <a:path w="906310" h="1085198">
                  <a:moveTo>
                    <a:pt x="0" y="0"/>
                  </a:moveTo>
                  <a:lnTo>
                    <a:pt x="906310" y="0"/>
                  </a:lnTo>
                  <a:lnTo>
                    <a:pt x="906310" y="1085198"/>
                  </a:lnTo>
                  <a:lnTo>
                    <a:pt x="0" y="1085198"/>
                  </a:lnTo>
                  <a:close/>
                </a:path>
              </a:pathLst>
            </a:custGeom>
            <a:blipFill>
              <a:blip r:embed="rId3"/>
              <a:stretch>
                <a:fillRect l="-69359" r="-10317"/>
              </a:stretch>
            </a:blipFill>
            <a:ln w="38100" cap="sq">
              <a:solidFill>
                <a:srgbClr val="8F6E2A"/>
              </a:solidFill>
              <a:prstDash val="solid"/>
              <a:miter/>
            </a:ln>
          </p:spPr>
        </p:sp>
      </p:grpSp>
      <p:sp>
        <p:nvSpPr>
          <p:cNvPr id="8" name="Freeform 8"/>
          <p:cNvSpPr/>
          <p:nvPr/>
        </p:nvSpPr>
        <p:spPr>
          <a:xfrm rot="1202200">
            <a:off x="-1911994" y="6266078"/>
            <a:ext cx="7645523" cy="6185142"/>
          </a:xfrm>
          <a:custGeom>
            <a:avLst/>
            <a:gdLst/>
            <a:ahLst/>
            <a:cxnLst/>
            <a:rect l="l" t="t" r="r" b="b"/>
            <a:pathLst>
              <a:path w="7645523" h="6185142">
                <a:moveTo>
                  <a:pt x="0" y="0"/>
                </a:moveTo>
                <a:lnTo>
                  <a:pt x="7645523" y="0"/>
                </a:lnTo>
                <a:lnTo>
                  <a:pt x="7645523" y="6185142"/>
                </a:lnTo>
                <a:lnTo>
                  <a:pt x="0" y="618514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9" name="Freeform 9">
            <a:hlinkClick r:id="" action="ppaction://noaction"/>
          </p:cNvPr>
          <p:cNvSpPr/>
          <p:nvPr/>
        </p:nvSpPr>
        <p:spPr>
          <a:xfrm>
            <a:off x="15928922" y="8084999"/>
            <a:ext cx="962452" cy="682466"/>
          </a:xfrm>
          <a:custGeom>
            <a:avLst/>
            <a:gdLst/>
            <a:ahLst/>
            <a:cxnLst/>
            <a:rect l="l" t="t" r="r" b="b"/>
            <a:pathLst>
              <a:path w="962452" h="682466">
                <a:moveTo>
                  <a:pt x="0" y="0"/>
                </a:moveTo>
                <a:lnTo>
                  <a:pt x="962452" y="0"/>
                </a:lnTo>
                <a:lnTo>
                  <a:pt x="962452" y="682466"/>
                </a:lnTo>
                <a:lnTo>
                  <a:pt x="0" y="68246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0" name="Freeform 10">
            <a:hlinkClick r:id="rId8" action="ppaction://hlinksldjump"/>
          </p:cNvPr>
          <p:cNvSpPr/>
          <p:nvPr/>
        </p:nvSpPr>
        <p:spPr>
          <a:xfrm rot="-10800000">
            <a:off x="1460242" y="8128538"/>
            <a:ext cx="901050" cy="638927"/>
          </a:xfrm>
          <a:custGeom>
            <a:avLst/>
            <a:gdLst/>
            <a:ahLst/>
            <a:cxnLst/>
            <a:rect l="l" t="t" r="r" b="b"/>
            <a:pathLst>
              <a:path w="901050" h="638927">
                <a:moveTo>
                  <a:pt x="0" y="0"/>
                </a:moveTo>
                <a:lnTo>
                  <a:pt x="901051" y="0"/>
                </a:lnTo>
                <a:lnTo>
                  <a:pt x="901051" y="638927"/>
                </a:lnTo>
                <a:lnTo>
                  <a:pt x="0" y="63892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Freeform 11">
            <a:hlinkClick r:id="rId9" action="ppaction://hlinksldjump"/>
          </p:cNvPr>
          <p:cNvSpPr/>
          <p:nvPr/>
        </p:nvSpPr>
        <p:spPr>
          <a:xfrm>
            <a:off x="1460242" y="1312110"/>
            <a:ext cx="901050" cy="901050"/>
          </a:xfrm>
          <a:custGeom>
            <a:avLst/>
            <a:gdLst/>
            <a:ahLst/>
            <a:cxnLst/>
            <a:rect l="l" t="t" r="r" b="b"/>
            <a:pathLst>
              <a:path w="901050" h="901050">
                <a:moveTo>
                  <a:pt x="0" y="0"/>
                </a:moveTo>
                <a:lnTo>
                  <a:pt x="901051" y="0"/>
                </a:lnTo>
                <a:lnTo>
                  <a:pt x="901051" y="901050"/>
                </a:lnTo>
                <a:lnTo>
                  <a:pt x="0" y="901050"/>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3" name="Freeform 13"/>
          <p:cNvSpPr/>
          <p:nvPr/>
        </p:nvSpPr>
        <p:spPr>
          <a:xfrm>
            <a:off x="8445371" y="5796812"/>
            <a:ext cx="1053854" cy="812239"/>
          </a:xfrm>
          <a:custGeom>
            <a:avLst/>
            <a:gdLst/>
            <a:ahLst/>
            <a:cxnLst/>
            <a:rect l="l" t="t" r="r" b="b"/>
            <a:pathLst>
              <a:path w="1053854" h="812239">
                <a:moveTo>
                  <a:pt x="0" y="0"/>
                </a:moveTo>
                <a:lnTo>
                  <a:pt x="1053854" y="0"/>
                </a:lnTo>
                <a:lnTo>
                  <a:pt x="1053854" y="812239"/>
                </a:lnTo>
                <a:lnTo>
                  <a:pt x="0" y="812239"/>
                </a:lnTo>
                <a:lnTo>
                  <a:pt x="0" y="0"/>
                </a:lnTo>
                <a:close/>
              </a:path>
            </a:pathLst>
          </a:custGeom>
          <a:blipFill>
            <a:blip r:embed="rId12"/>
            <a:stretch>
              <a:fillRect/>
            </a:stretch>
          </a:blipFill>
        </p:spPr>
      </p:sp>
      <p:sp>
        <p:nvSpPr>
          <p:cNvPr id="14" name="Freeform 14"/>
          <p:cNvSpPr/>
          <p:nvPr/>
        </p:nvSpPr>
        <p:spPr>
          <a:xfrm>
            <a:off x="9594475" y="5748632"/>
            <a:ext cx="908600" cy="908600"/>
          </a:xfrm>
          <a:custGeom>
            <a:avLst/>
            <a:gdLst/>
            <a:ahLst/>
            <a:cxnLst/>
            <a:rect l="l" t="t" r="r" b="b"/>
            <a:pathLst>
              <a:path w="908600" h="908600">
                <a:moveTo>
                  <a:pt x="0" y="0"/>
                </a:moveTo>
                <a:lnTo>
                  <a:pt x="908600" y="0"/>
                </a:lnTo>
                <a:lnTo>
                  <a:pt x="908600" y="908600"/>
                </a:lnTo>
                <a:lnTo>
                  <a:pt x="0" y="908600"/>
                </a:lnTo>
                <a:lnTo>
                  <a:pt x="0" y="0"/>
                </a:lnTo>
                <a:close/>
              </a:path>
            </a:pathLst>
          </a:custGeom>
          <a:blipFill>
            <a:blip r:embed="rId13"/>
            <a:stretch>
              <a:fillRect/>
            </a:stretch>
          </a:blipFill>
        </p:spPr>
      </p:sp>
      <p:sp>
        <p:nvSpPr>
          <p:cNvPr id="15" name="Freeform 15"/>
          <p:cNvSpPr/>
          <p:nvPr/>
        </p:nvSpPr>
        <p:spPr>
          <a:xfrm>
            <a:off x="10719152" y="5816888"/>
            <a:ext cx="809017" cy="792163"/>
          </a:xfrm>
          <a:custGeom>
            <a:avLst/>
            <a:gdLst/>
            <a:ahLst/>
            <a:cxnLst/>
            <a:rect l="l" t="t" r="r" b="b"/>
            <a:pathLst>
              <a:path w="809017" h="792163">
                <a:moveTo>
                  <a:pt x="0" y="0"/>
                </a:moveTo>
                <a:lnTo>
                  <a:pt x="809017" y="0"/>
                </a:lnTo>
                <a:lnTo>
                  <a:pt x="809017" y="792163"/>
                </a:lnTo>
                <a:lnTo>
                  <a:pt x="0" y="792163"/>
                </a:lnTo>
                <a:lnTo>
                  <a:pt x="0" y="0"/>
                </a:lnTo>
                <a:close/>
              </a:path>
            </a:pathLst>
          </a:custGeom>
          <a:blipFill>
            <a:blip r:embed="rId14"/>
            <a:stretch>
              <a:fillRect l="-78896" t="-41862" r="-71386" b="-50046"/>
            </a:stretch>
          </a:blipFill>
        </p:spPr>
      </p:sp>
      <p:sp>
        <p:nvSpPr>
          <p:cNvPr id="16" name="Freeform 16"/>
          <p:cNvSpPr/>
          <p:nvPr/>
        </p:nvSpPr>
        <p:spPr>
          <a:xfrm>
            <a:off x="11747244" y="5968538"/>
            <a:ext cx="1660590" cy="688694"/>
          </a:xfrm>
          <a:custGeom>
            <a:avLst/>
            <a:gdLst/>
            <a:ahLst/>
            <a:cxnLst/>
            <a:rect l="l" t="t" r="r" b="b"/>
            <a:pathLst>
              <a:path w="1660590" h="688694">
                <a:moveTo>
                  <a:pt x="0" y="0"/>
                </a:moveTo>
                <a:lnTo>
                  <a:pt x="1660590" y="0"/>
                </a:lnTo>
                <a:lnTo>
                  <a:pt x="1660590" y="688694"/>
                </a:lnTo>
                <a:lnTo>
                  <a:pt x="0" y="688694"/>
                </a:lnTo>
                <a:lnTo>
                  <a:pt x="0" y="0"/>
                </a:lnTo>
                <a:close/>
              </a:path>
            </a:pathLst>
          </a:custGeom>
          <a:blipFill>
            <a:blip r:embed="rId15"/>
            <a:stretch>
              <a:fillRect/>
            </a:stretch>
          </a:blipFill>
        </p:spPr>
      </p:sp>
      <p:sp>
        <p:nvSpPr>
          <p:cNvPr id="17" name="Freeform 17"/>
          <p:cNvSpPr/>
          <p:nvPr/>
        </p:nvSpPr>
        <p:spPr>
          <a:xfrm>
            <a:off x="13626909" y="5867468"/>
            <a:ext cx="1702480" cy="890833"/>
          </a:xfrm>
          <a:custGeom>
            <a:avLst/>
            <a:gdLst/>
            <a:ahLst/>
            <a:cxnLst/>
            <a:rect l="l" t="t" r="r" b="b"/>
            <a:pathLst>
              <a:path w="1702480" h="890833">
                <a:moveTo>
                  <a:pt x="0" y="0"/>
                </a:moveTo>
                <a:lnTo>
                  <a:pt x="1702481" y="0"/>
                </a:lnTo>
                <a:lnTo>
                  <a:pt x="1702481" y="890833"/>
                </a:lnTo>
                <a:lnTo>
                  <a:pt x="0" y="890833"/>
                </a:lnTo>
                <a:lnTo>
                  <a:pt x="0" y="0"/>
                </a:lnTo>
                <a:close/>
              </a:path>
            </a:pathLst>
          </a:custGeom>
          <a:blipFill>
            <a:blip r:embed="rId16"/>
            <a:stretch>
              <a:fillRect/>
            </a:stretch>
          </a:blipFill>
        </p:spPr>
      </p:sp>
      <p:sp>
        <p:nvSpPr>
          <p:cNvPr id="18" name="Freeform 18"/>
          <p:cNvSpPr/>
          <p:nvPr/>
        </p:nvSpPr>
        <p:spPr>
          <a:xfrm>
            <a:off x="9528750" y="6859370"/>
            <a:ext cx="1040051" cy="1088425"/>
          </a:xfrm>
          <a:custGeom>
            <a:avLst/>
            <a:gdLst/>
            <a:ahLst/>
            <a:cxnLst/>
            <a:rect l="l" t="t" r="r" b="b"/>
            <a:pathLst>
              <a:path w="1040051" h="1088425">
                <a:moveTo>
                  <a:pt x="0" y="0"/>
                </a:moveTo>
                <a:lnTo>
                  <a:pt x="1040051" y="0"/>
                </a:lnTo>
                <a:lnTo>
                  <a:pt x="1040051" y="1088426"/>
                </a:lnTo>
                <a:lnTo>
                  <a:pt x="0" y="1088426"/>
                </a:lnTo>
                <a:lnTo>
                  <a:pt x="0" y="0"/>
                </a:lnTo>
                <a:close/>
              </a:path>
            </a:pathLst>
          </a:custGeom>
          <a:blipFill>
            <a:blip r:embed="rId17"/>
            <a:stretch>
              <a:fillRect/>
            </a:stretch>
          </a:blipFill>
        </p:spPr>
      </p:sp>
      <p:sp>
        <p:nvSpPr>
          <p:cNvPr id="19" name="Freeform 19"/>
          <p:cNvSpPr/>
          <p:nvPr/>
        </p:nvSpPr>
        <p:spPr>
          <a:xfrm>
            <a:off x="10861768" y="6859370"/>
            <a:ext cx="1330770" cy="1088425"/>
          </a:xfrm>
          <a:custGeom>
            <a:avLst/>
            <a:gdLst/>
            <a:ahLst/>
            <a:cxnLst/>
            <a:rect l="l" t="t" r="r" b="b"/>
            <a:pathLst>
              <a:path w="1330770" h="1088425">
                <a:moveTo>
                  <a:pt x="0" y="0"/>
                </a:moveTo>
                <a:lnTo>
                  <a:pt x="1330770" y="0"/>
                </a:lnTo>
                <a:lnTo>
                  <a:pt x="1330770" y="1088426"/>
                </a:lnTo>
                <a:lnTo>
                  <a:pt x="0" y="1088426"/>
                </a:lnTo>
                <a:lnTo>
                  <a:pt x="0" y="0"/>
                </a:lnTo>
                <a:close/>
              </a:path>
            </a:pathLst>
          </a:custGeom>
          <a:blipFill>
            <a:blip r:embed="rId18"/>
            <a:stretch>
              <a:fillRect/>
            </a:stretch>
          </a:blipFill>
        </p:spPr>
      </p:sp>
      <p:sp>
        <p:nvSpPr>
          <p:cNvPr id="20" name="Freeform 20"/>
          <p:cNvSpPr/>
          <p:nvPr/>
        </p:nvSpPr>
        <p:spPr>
          <a:xfrm>
            <a:off x="11937175" y="6657232"/>
            <a:ext cx="2049542" cy="1410723"/>
          </a:xfrm>
          <a:custGeom>
            <a:avLst/>
            <a:gdLst/>
            <a:ahLst/>
            <a:cxnLst/>
            <a:rect l="l" t="t" r="r" b="b"/>
            <a:pathLst>
              <a:path w="2049542" h="1410723">
                <a:moveTo>
                  <a:pt x="0" y="0"/>
                </a:moveTo>
                <a:lnTo>
                  <a:pt x="2049542" y="0"/>
                </a:lnTo>
                <a:lnTo>
                  <a:pt x="2049542" y="1410723"/>
                </a:lnTo>
                <a:lnTo>
                  <a:pt x="0" y="1410723"/>
                </a:lnTo>
                <a:lnTo>
                  <a:pt x="0" y="0"/>
                </a:lnTo>
                <a:close/>
              </a:path>
            </a:pathLst>
          </a:custGeom>
          <a:blipFill>
            <a:blip r:embed="rId19"/>
            <a:stretch>
              <a:fillRect/>
            </a:stretch>
          </a:blipFill>
        </p:spPr>
      </p:sp>
      <p:sp>
        <p:nvSpPr>
          <p:cNvPr id="21" name="TextBox 21"/>
          <p:cNvSpPr txBox="1"/>
          <p:nvPr/>
        </p:nvSpPr>
        <p:spPr>
          <a:xfrm>
            <a:off x="8045484" y="2246278"/>
            <a:ext cx="5347337" cy="722462"/>
          </a:xfrm>
          <a:prstGeom prst="rect">
            <a:avLst/>
          </a:prstGeom>
        </p:spPr>
        <p:txBody>
          <a:bodyPr lIns="0" tIns="0" rIns="0" bIns="0" rtlCol="0" anchor="t">
            <a:spAutoFit/>
          </a:bodyPr>
          <a:lstStyle/>
          <a:p>
            <a:pPr>
              <a:lnSpc>
                <a:spcPts val="5408"/>
              </a:lnSpc>
            </a:pPr>
            <a:r>
              <a:rPr lang="en-US" sz="4622">
                <a:solidFill>
                  <a:srgbClr val="2B3425"/>
                </a:solidFill>
                <a:latin typeface="Brixton Sans Bold"/>
              </a:rPr>
              <a:t>ANIMASI </a:t>
            </a:r>
            <a:r>
              <a:rPr lang="en-US" sz="4622">
                <a:solidFill>
                  <a:srgbClr val="8F6E2A"/>
                </a:solidFill>
                <a:latin typeface="Brixton Sans Bold"/>
              </a:rPr>
              <a:t>3 DIMENSI</a:t>
            </a:r>
          </a:p>
        </p:txBody>
      </p:sp>
      <p:sp>
        <p:nvSpPr>
          <p:cNvPr id="22" name="TextBox 22"/>
          <p:cNvSpPr txBox="1"/>
          <p:nvPr/>
        </p:nvSpPr>
        <p:spPr>
          <a:xfrm>
            <a:off x="8045484" y="3045703"/>
            <a:ext cx="8845891" cy="2165350"/>
          </a:xfrm>
          <a:prstGeom prst="rect">
            <a:avLst/>
          </a:prstGeom>
        </p:spPr>
        <p:txBody>
          <a:bodyPr lIns="0" tIns="0" rIns="0" bIns="0" rtlCol="0" anchor="t">
            <a:spAutoFit/>
          </a:bodyPr>
          <a:lstStyle/>
          <a:p>
            <a:pPr algn="just">
              <a:lnSpc>
                <a:spcPts val="3499"/>
              </a:lnSpc>
            </a:pPr>
            <a:r>
              <a:rPr lang="en-US" sz="2499">
                <a:solidFill>
                  <a:srgbClr val="2B3425"/>
                </a:solidFill>
                <a:latin typeface="Montserrat Medium"/>
              </a:rPr>
              <a:t>Animasi 3D adalah teknik menciptakan ilusi gerakan dalam ruang tiga dimensi menggunakan objek digital yang memiliki panjang, lebar, dan kedalaman. Software yang digunakan untuk animasi 3 Dimensi sebagai berikut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1028700" y="1028700"/>
            <a:ext cx="16230600" cy="8229600"/>
            <a:chOff x="0" y="0"/>
            <a:chExt cx="4274726" cy="2167467"/>
          </a:xfrm>
        </p:grpSpPr>
        <p:sp>
          <p:nvSpPr>
            <p:cNvPr id="4" name="Freeform 4"/>
            <p:cNvSpPr/>
            <p:nvPr/>
          </p:nvSpPr>
          <p:spPr>
            <a:xfrm>
              <a:off x="0" y="0"/>
              <a:ext cx="4274726" cy="2167467"/>
            </a:xfrm>
            <a:custGeom>
              <a:avLst/>
              <a:gdLst/>
              <a:ahLst/>
              <a:cxnLst/>
              <a:rect l="l" t="t" r="r" b="b"/>
              <a:pathLst>
                <a:path w="4274726" h="2167467">
                  <a:moveTo>
                    <a:pt x="0" y="0"/>
                  </a:moveTo>
                  <a:lnTo>
                    <a:pt x="4274726" y="0"/>
                  </a:lnTo>
                  <a:lnTo>
                    <a:pt x="4274726" y="2167467"/>
                  </a:lnTo>
                  <a:lnTo>
                    <a:pt x="0" y="2167467"/>
                  </a:lnTo>
                  <a:close/>
                </a:path>
              </a:pathLst>
            </a:custGeom>
            <a:solidFill>
              <a:srgbClr val="A7C396">
                <a:alpha val="74902"/>
              </a:srgbClr>
            </a:solidFill>
            <a:ln w="38100" cap="sq">
              <a:solidFill>
                <a:srgbClr val="8F6E2A">
                  <a:alpha val="74902"/>
                </a:srgbClr>
              </a:solidFill>
              <a:prstDash val="solid"/>
              <a:miter/>
            </a:ln>
          </p:spPr>
        </p:sp>
        <p:sp>
          <p:nvSpPr>
            <p:cNvPr id="5" name="TextBox 5"/>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rot="1202200" flipH="1" flipV="1">
            <a:off x="12432929" y="-1780461"/>
            <a:ext cx="7645523" cy="6185142"/>
          </a:xfrm>
          <a:custGeom>
            <a:avLst/>
            <a:gdLst/>
            <a:ahLst/>
            <a:cxnLst/>
            <a:rect l="l" t="t" r="r" b="b"/>
            <a:pathLst>
              <a:path w="7645523" h="6185142">
                <a:moveTo>
                  <a:pt x="7645523" y="6185142"/>
                </a:moveTo>
                <a:lnTo>
                  <a:pt x="0" y="6185142"/>
                </a:lnTo>
                <a:lnTo>
                  <a:pt x="0" y="0"/>
                </a:lnTo>
                <a:lnTo>
                  <a:pt x="7645523" y="0"/>
                </a:lnTo>
                <a:lnTo>
                  <a:pt x="7645523" y="6185142"/>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8447976" y="8551351"/>
            <a:ext cx="1392047" cy="1318648"/>
          </a:xfrm>
          <a:custGeom>
            <a:avLst/>
            <a:gdLst/>
            <a:ahLst/>
            <a:cxnLst/>
            <a:rect l="l" t="t" r="r" b="b"/>
            <a:pathLst>
              <a:path w="1392047" h="1318648">
                <a:moveTo>
                  <a:pt x="0" y="0"/>
                </a:moveTo>
                <a:lnTo>
                  <a:pt x="1392048" y="0"/>
                </a:lnTo>
                <a:lnTo>
                  <a:pt x="1392048" y="1318648"/>
                </a:lnTo>
                <a:lnTo>
                  <a:pt x="0" y="131864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2835444" y="1703673"/>
            <a:ext cx="10880556" cy="771525"/>
          </a:xfrm>
          <a:prstGeom prst="rect">
            <a:avLst/>
          </a:prstGeom>
        </p:spPr>
        <p:txBody>
          <a:bodyPr wrap="square" lIns="0" tIns="0" rIns="0" bIns="0" rtlCol="0" anchor="t">
            <a:spAutoFit/>
          </a:bodyPr>
          <a:lstStyle/>
          <a:p>
            <a:pPr>
              <a:lnSpc>
                <a:spcPts val="5850"/>
              </a:lnSpc>
            </a:pPr>
            <a:r>
              <a:rPr lang="en-US" sz="5000" dirty="0">
                <a:solidFill>
                  <a:srgbClr val="2B3425"/>
                </a:solidFill>
                <a:latin typeface="Brixton Sans Bold"/>
              </a:rPr>
              <a:t>ALUR  PRODUKSI ANIMASI </a:t>
            </a:r>
            <a:r>
              <a:rPr lang="en-US" sz="5000" dirty="0">
                <a:solidFill>
                  <a:srgbClr val="8F6E2A"/>
                </a:solidFill>
                <a:latin typeface="Brixton Sans Bold"/>
              </a:rPr>
              <a:t>3 DIMENSI</a:t>
            </a:r>
          </a:p>
        </p:txBody>
      </p:sp>
      <p:sp>
        <p:nvSpPr>
          <p:cNvPr id="9" name="TextBox 9"/>
          <p:cNvSpPr txBox="1"/>
          <p:nvPr/>
        </p:nvSpPr>
        <p:spPr>
          <a:xfrm>
            <a:off x="2835444" y="2665698"/>
            <a:ext cx="7974737" cy="546146"/>
          </a:xfrm>
          <a:prstGeom prst="rect">
            <a:avLst/>
          </a:prstGeom>
        </p:spPr>
        <p:txBody>
          <a:bodyPr lIns="0" tIns="0" rIns="0" bIns="0" rtlCol="0" anchor="t">
            <a:spAutoFit/>
          </a:bodyPr>
          <a:lstStyle/>
          <a:p>
            <a:pPr>
              <a:lnSpc>
                <a:spcPts val="4547"/>
              </a:lnSpc>
            </a:pPr>
            <a:r>
              <a:rPr lang="en-US" sz="3248">
                <a:solidFill>
                  <a:srgbClr val="2B3425"/>
                </a:solidFill>
                <a:latin typeface="Montserrat Bold"/>
              </a:rPr>
              <a:t>1. Pra Produksi</a:t>
            </a:r>
          </a:p>
        </p:txBody>
      </p:sp>
      <p:sp>
        <p:nvSpPr>
          <p:cNvPr id="10" name="TextBox 10"/>
          <p:cNvSpPr txBox="1"/>
          <p:nvPr/>
        </p:nvSpPr>
        <p:spPr>
          <a:xfrm>
            <a:off x="2835444" y="3421394"/>
            <a:ext cx="7974737" cy="1749425"/>
          </a:xfrm>
          <a:prstGeom prst="rect">
            <a:avLst/>
          </a:prstGeom>
        </p:spPr>
        <p:txBody>
          <a:bodyPr lIns="0" tIns="0" rIns="0" bIns="0" rtlCol="0" anchor="t">
            <a:spAutoFit/>
          </a:bodyPr>
          <a:lstStyle/>
          <a:p>
            <a:pPr marL="431801" lvl="1" indent="-215900">
              <a:lnSpc>
                <a:spcPts val="2800"/>
              </a:lnSpc>
              <a:buAutoNum type="arabicPeriod"/>
            </a:pPr>
            <a:r>
              <a:rPr lang="en-US" sz="2000">
                <a:solidFill>
                  <a:srgbClr val="2B3425"/>
                </a:solidFill>
                <a:latin typeface="Montserrat"/>
              </a:rPr>
              <a:t>Ide/ Story ide</a:t>
            </a:r>
          </a:p>
          <a:p>
            <a:pPr marL="431801" lvl="1" indent="-215900">
              <a:lnSpc>
                <a:spcPts val="2800"/>
              </a:lnSpc>
              <a:buAutoNum type="arabicPeriod"/>
            </a:pPr>
            <a:r>
              <a:rPr lang="en-US" sz="2000">
                <a:solidFill>
                  <a:srgbClr val="2B3425"/>
                </a:solidFill>
                <a:latin typeface="Montserrat"/>
              </a:rPr>
              <a:t>Script</a:t>
            </a:r>
          </a:p>
          <a:p>
            <a:pPr marL="431801" lvl="1" indent="-215900">
              <a:lnSpc>
                <a:spcPts val="2800"/>
              </a:lnSpc>
              <a:buAutoNum type="arabicPeriod"/>
            </a:pPr>
            <a:r>
              <a:rPr lang="en-US" sz="2000">
                <a:solidFill>
                  <a:srgbClr val="2B3425"/>
                </a:solidFill>
                <a:latin typeface="Montserrat"/>
              </a:rPr>
              <a:t>Storyboard</a:t>
            </a:r>
          </a:p>
          <a:p>
            <a:pPr marL="431801" lvl="1" indent="-215900">
              <a:lnSpc>
                <a:spcPts val="2800"/>
              </a:lnSpc>
              <a:buAutoNum type="arabicPeriod"/>
            </a:pPr>
            <a:r>
              <a:rPr lang="en-US" sz="2000">
                <a:solidFill>
                  <a:srgbClr val="2B3425"/>
                </a:solidFill>
                <a:latin typeface="Montserrat"/>
              </a:rPr>
              <a:t>Animatic</a:t>
            </a:r>
          </a:p>
          <a:p>
            <a:pPr marL="431801" lvl="1" indent="-215900">
              <a:lnSpc>
                <a:spcPts val="2800"/>
              </a:lnSpc>
              <a:buAutoNum type="arabicPeriod"/>
            </a:pPr>
            <a:r>
              <a:rPr lang="en-US" sz="2000">
                <a:solidFill>
                  <a:srgbClr val="2B3425"/>
                </a:solidFill>
                <a:latin typeface="Montserrat"/>
              </a:rPr>
              <a:t>Desain komponen</a:t>
            </a:r>
          </a:p>
        </p:txBody>
      </p:sp>
      <p:sp>
        <p:nvSpPr>
          <p:cNvPr id="11" name="TextBox 11"/>
          <p:cNvSpPr txBox="1"/>
          <p:nvPr/>
        </p:nvSpPr>
        <p:spPr>
          <a:xfrm>
            <a:off x="6822812" y="3483353"/>
            <a:ext cx="7974737" cy="546146"/>
          </a:xfrm>
          <a:prstGeom prst="rect">
            <a:avLst/>
          </a:prstGeom>
        </p:spPr>
        <p:txBody>
          <a:bodyPr lIns="0" tIns="0" rIns="0" bIns="0" rtlCol="0" anchor="t">
            <a:spAutoFit/>
          </a:bodyPr>
          <a:lstStyle/>
          <a:p>
            <a:pPr>
              <a:lnSpc>
                <a:spcPts val="4547"/>
              </a:lnSpc>
            </a:pPr>
            <a:r>
              <a:rPr lang="en-US" sz="3248">
                <a:solidFill>
                  <a:srgbClr val="2B3425"/>
                </a:solidFill>
                <a:latin typeface="Montserrat Bold"/>
              </a:rPr>
              <a:t>2. Produksi</a:t>
            </a:r>
          </a:p>
        </p:txBody>
      </p:sp>
      <p:sp>
        <p:nvSpPr>
          <p:cNvPr id="12" name="TextBox 12"/>
          <p:cNvSpPr txBox="1"/>
          <p:nvPr/>
        </p:nvSpPr>
        <p:spPr>
          <a:xfrm>
            <a:off x="6822812" y="4239048"/>
            <a:ext cx="7974737" cy="2806700"/>
          </a:xfrm>
          <a:prstGeom prst="rect">
            <a:avLst/>
          </a:prstGeom>
        </p:spPr>
        <p:txBody>
          <a:bodyPr lIns="0" tIns="0" rIns="0" bIns="0" rtlCol="0" anchor="t">
            <a:spAutoFit/>
          </a:bodyPr>
          <a:lstStyle/>
          <a:p>
            <a:pPr marL="431801" lvl="1" indent="-215900">
              <a:lnSpc>
                <a:spcPts val="2800"/>
              </a:lnSpc>
              <a:buAutoNum type="arabicPeriod"/>
            </a:pPr>
            <a:r>
              <a:rPr lang="en-US" sz="2000">
                <a:solidFill>
                  <a:srgbClr val="2B3425"/>
                </a:solidFill>
                <a:latin typeface="Montserrat"/>
              </a:rPr>
              <a:t>Layout</a:t>
            </a:r>
          </a:p>
          <a:p>
            <a:pPr marL="431801" lvl="1" indent="-215900">
              <a:lnSpc>
                <a:spcPts val="2800"/>
              </a:lnSpc>
              <a:buAutoNum type="arabicPeriod"/>
            </a:pPr>
            <a:r>
              <a:rPr lang="en-US" sz="2000">
                <a:solidFill>
                  <a:srgbClr val="2B3425"/>
                </a:solidFill>
                <a:latin typeface="Montserrat"/>
              </a:rPr>
              <a:t>Modeling</a:t>
            </a:r>
          </a:p>
          <a:p>
            <a:pPr marL="431801" lvl="1" indent="-215900">
              <a:lnSpc>
                <a:spcPts val="2800"/>
              </a:lnSpc>
              <a:buAutoNum type="arabicPeriod"/>
            </a:pPr>
            <a:r>
              <a:rPr lang="en-US" sz="2000">
                <a:solidFill>
                  <a:srgbClr val="2B3425"/>
                </a:solidFill>
                <a:latin typeface="Montserrat"/>
              </a:rPr>
              <a:t>Texturing</a:t>
            </a:r>
          </a:p>
          <a:p>
            <a:pPr marL="431801" lvl="1" indent="-215900">
              <a:lnSpc>
                <a:spcPts val="2800"/>
              </a:lnSpc>
              <a:buAutoNum type="arabicPeriod"/>
            </a:pPr>
            <a:r>
              <a:rPr lang="en-US" sz="2000">
                <a:solidFill>
                  <a:srgbClr val="2B3425"/>
                </a:solidFill>
                <a:latin typeface="Montserrat"/>
              </a:rPr>
              <a:t>Riggin/setup</a:t>
            </a:r>
          </a:p>
          <a:p>
            <a:pPr marL="431801" lvl="1" indent="-215900">
              <a:lnSpc>
                <a:spcPts val="2800"/>
              </a:lnSpc>
              <a:buAutoNum type="arabicPeriod"/>
            </a:pPr>
            <a:r>
              <a:rPr lang="en-US" sz="2000">
                <a:solidFill>
                  <a:srgbClr val="2B3425"/>
                </a:solidFill>
                <a:latin typeface="Montserrat"/>
              </a:rPr>
              <a:t>Animation</a:t>
            </a:r>
          </a:p>
          <a:p>
            <a:pPr marL="431801" lvl="1" indent="-215900">
              <a:lnSpc>
                <a:spcPts val="2800"/>
              </a:lnSpc>
              <a:buAutoNum type="arabicPeriod"/>
            </a:pPr>
            <a:r>
              <a:rPr lang="en-US" sz="2000">
                <a:solidFill>
                  <a:srgbClr val="2B3425"/>
                </a:solidFill>
                <a:latin typeface="Montserrat"/>
              </a:rPr>
              <a:t>3D Visual effect</a:t>
            </a:r>
          </a:p>
          <a:p>
            <a:pPr marL="431801" lvl="1" indent="-215900">
              <a:lnSpc>
                <a:spcPts val="2800"/>
              </a:lnSpc>
              <a:buAutoNum type="arabicPeriod"/>
            </a:pPr>
            <a:r>
              <a:rPr lang="en-US" sz="2000">
                <a:solidFill>
                  <a:srgbClr val="2B3425"/>
                </a:solidFill>
                <a:latin typeface="Montserrat"/>
              </a:rPr>
              <a:t>Lighting</a:t>
            </a:r>
          </a:p>
          <a:p>
            <a:pPr marL="431801" lvl="1" indent="-215900">
              <a:lnSpc>
                <a:spcPts val="2800"/>
              </a:lnSpc>
              <a:buAutoNum type="arabicPeriod"/>
            </a:pPr>
            <a:r>
              <a:rPr lang="en-US" sz="2000">
                <a:solidFill>
                  <a:srgbClr val="2B3425"/>
                </a:solidFill>
                <a:latin typeface="Montserrat"/>
              </a:rPr>
              <a:t>Rendering</a:t>
            </a:r>
          </a:p>
        </p:txBody>
      </p:sp>
      <p:sp>
        <p:nvSpPr>
          <p:cNvPr id="13" name="TextBox 13"/>
          <p:cNvSpPr txBox="1"/>
          <p:nvPr/>
        </p:nvSpPr>
        <p:spPr>
          <a:xfrm>
            <a:off x="10313263" y="5474123"/>
            <a:ext cx="7974737" cy="546146"/>
          </a:xfrm>
          <a:prstGeom prst="rect">
            <a:avLst/>
          </a:prstGeom>
        </p:spPr>
        <p:txBody>
          <a:bodyPr lIns="0" tIns="0" rIns="0" bIns="0" rtlCol="0" anchor="t">
            <a:spAutoFit/>
          </a:bodyPr>
          <a:lstStyle/>
          <a:p>
            <a:pPr>
              <a:lnSpc>
                <a:spcPts val="4547"/>
              </a:lnSpc>
            </a:pPr>
            <a:r>
              <a:rPr lang="en-US" sz="3248">
                <a:solidFill>
                  <a:srgbClr val="2B3425"/>
                </a:solidFill>
                <a:latin typeface="Montserrat Bold"/>
              </a:rPr>
              <a:t>3. Pasca Produksi</a:t>
            </a:r>
          </a:p>
        </p:txBody>
      </p:sp>
      <p:sp>
        <p:nvSpPr>
          <p:cNvPr id="14" name="TextBox 14"/>
          <p:cNvSpPr txBox="1"/>
          <p:nvPr/>
        </p:nvSpPr>
        <p:spPr>
          <a:xfrm>
            <a:off x="10313263" y="6229819"/>
            <a:ext cx="7974737" cy="1397000"/>
          </a:xfrm>
          <a:prstGeom prst="rect">
            <a:avLst/>
          </a:prstGeom>
        </p:spPr>
        <p:txBody>
          <a:bodyPr lIns="0" tIns="0" rIns="0" bIns="0" rtlCol="0" anchor="t">
            <a:spAutoFit/>
          </a:bodyPr>
          <a:lstStyle/>
          <a:p>
            <a:pPr marL="431801" lvl="1" indent="-215900">
              <a:lnSpc>
                <a:spcPts val="2800"/>
              </a:lnSpc>
              <a:buAutoNum type="arabicPeriod"/>
            </a:pPr>
            <a:r>
              <a:rPr lang="en-US" sz="2000">
                <a:solidFill>
                  <a:srgbClr val="2B3425"/>
                </a:solidFill>
                <a:latin typeface="Montserrat"/>
              </a:rPr>
              <a:t>Compositing</a:t>
            </a:r>
          </a:p>
          <a:p>
            <a:pPr marL="431801" lvl="1" indent="-215900">
              <a:lnSpc>
                <a:spcPts val="2800"/>
              </a:lnSpc>
              <a:buAutoNum type="arabicPeriod"/>
            </a:pPr>
            <a:r>
              <a:rPr lang="en-US" sz="2000">
                <a:solidFill>
                  <a:srgbClr val="2B3425"/>
                </a:solidFill>
                <a:latin typeface="Montserrat"/>
              </a:rPr>
              <a:t>2D visual effect</a:t>
            </a:r>
          </a:p>
          <a:p>
            <a:pPr marL="431801" lvl="1" indent="-215900">
              <a:lnSpc>
                <a:spcPts val="2800"/>
              </a:lnSpc>
              <a:buAutoNum type="arabicPeriod"/>
            </a:pPr>
            <a:r>
              <a:rPr lang="en-US" sz="2000">
                <a:solidFill>
                  <a:srgbClr val="2B3425"/>
                </a:solidFill>
                <a:latin typeface="Montserrat"/>
              </a:rPr>
              <a:t>Color correction</a:t>
            </a:r>
          </a:p>
          <a:p>
            <a:pPr marL="431801" lvl="1" indent="-215900">
              <a:lnSpc>
                <a:spcPts val="2800"/>
              </a:lnSpc>
              <a:buAutoNum type="arabicPeriod"/>
            </a:pPr>
            <a:r>
              <a:rPr lang="en-US" sz="2000">
                <a:solidFill>
                  <a:srgbClr val="2B3425"/>
                </a:solidFill>
                <a:latin typeface="Montserrat"/>
              </a:rPr>
              <a:t>Hasil akhir</a:t>
            </a:r>
          </a:p>
        </p:txBody>
      </p:sp>
      <p:sp>
        <p:nvSpPr>
          <p:cNvPr id="15" name="Freeform 15">
            <a:hlinkClick r:id="" action="ppaction://noaction"/>
          </p:cNvPr>
          <p:cNvSpPr/>
          <p:nvPr/>
        </p:nvSpPr>
        <p:spPr>
          <a:xfrm>
            <a:off x="15928922" y="8084999"/>
            <a:ext cx="962452" cy="682466"/>
          </a:xfrm>
          <a:custGeom>
            <a:avLst/>
            <a:gdLst/>
            <a:ahLst/>
            <a:cxnLst/>
            <a:rect l="l" t="t" r="r" b="b"/>
            <a:pathLst>
              <a:path w="962452" h="682466">
                <a:moveTo>
                  <a:pt x="0" y="0"/>
                </a:moveTo>
                <a:lnTo>
                  <a:pt x="962452" y="0"/>
                </a:lnTo>
                <a:lnTo>
                  <a:pt x="962452" y="682466"/>
                </a:lnTo>
                <a:lnTo>
                  <a:pt x="0" y="68246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6" name="Freeform 16">
            <a:hlinkClick r:id="" action="ppaction://noaction"/>
          </p:cNvPr>
          <p:cNvSpPr/>
          <p:nvPr/>
        </p:nvSpPr>
        <p:spPr>
          <a:xfrm rot="-10800000">
            <a:off x="1460242" y="8128538"/>
            <a:ext cx="901050" cy="638927"/>
          </a:xfrm>
          <a:custGeom>
            <a:avLst/>
            <a:gdLst/>
            <a:ahLst/>
            <a:cxnLst/>
            <a:rect l="l" t="t" r="r" b="b"/>
            <a:pathLst>
              <a:path w="901050" h="638927">
                <a:moveTo>
                  <a:pt x="0" y="0"/>
                </a:moveTo>
                <a:lnTo>
                  <a:pt x="901051" y="0"/>
                </a:lnTo>
                <a:lnTo>
                  <a:pt x="901051" y="638927"/>
                </a:lnTo>
                <a:lnTo>
                  <a:pt x="0" y="638927"/>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7" name="Freeform 17">
            <a:hlinkClick r:id="" action="ppaction://noaction"/>
          </p:cNvPr>
          <p:cNvSpPr/>
          <p:nvPr/>
        </p:nvSpPr>
        <p:spPr>
          <a:xfrm>
            <a:off x="1460242" y="1312110"/>
            <a:ext cx="901050" cy="901050"/>
          </a:xfrm>
          <a:custGeom>
            <a:avLst/>
            <a:gdLst/>
            <a:ahLst/>
            <a:cxnLst/>
            <a:rect l="l" t="t" r="r" b="b"/>
            <a:pathLst>
              <a:path w="901050" h="901050">
                <a:moveTo>
                  <a:pt x="0" y="0"/>
                </a:moveTo>
                <a:lnTo>
                  <a:pt x="901051" y="0"/>
                </a:lnTo>
                <a:lnTo>
                  <a:pt x="901051" y="901050"/>
                </a:lnTo>
                <a:lnTo>
                  <a:pt x="0" y="90105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274</Words>
  <Application>Microsoft Office PowerPoint</Application>
  <PresentationFormat>Kustom</PresentationFormat>
  <Paragraphs>61</Paragraphs>
  <Slides>8</Slides>
  <Notes>0</Notes>
  <HiddenSlides>0</HiddenSlides>
  <MMClips>0</MMClips>
  <ScaleCrop>false</ScaleCrop>
  <HeadingPairs>
    <vt:vector size="6" baseType="variant">
      <vt:variant>
        <vt:lpstr>Font Dipakai</vt:lpstr>
      </vt:variant>
      <vt:variant>
        <vt:i4>7</vt:i4>
      </vt:variant>
      <vt:variant>
        <vt:lpstr>Tema</vt:lpstr>
      </vt:variant>
      <vt:variant>
        <vt:i4>1</vt:i4>
      </vt:variant>
      <vt:variant>
        <vt:lpstr>Judul Slide</vt:lpstr>
      </vt:variant>
      <vt:variant>
        <vt:i4>8</vt:i4>
      </vt:variant>
    </vt:vector>
  </HeadingPairs>
  <TitlesOfParts>
    <vt:vector size="16" baseType="lpstr">
      <vt:lpstr>Brixton Sans Bold</vt:lpstr>
      <vt:lpstr>Calibri</vt:lpstr>
      <vt:lpstr>Montserrat Medium</vt:lpstr>
      <vt:lpstr>Montserrat Bold</vt:lpstr>
      <vt:lpstr>Brixton Sans</vt:lpstr>
      <vt:lpstr>Montserrat</vt:lpstr>
      <vt:lpstr>Arial</vt:lpstr>
      <vt:lpstr>Office Theme</vt:lpstr>
      <vt:lpstr>Presentasi PowerPoint</vt:lpstr>
      <vt:lpstr>Presentasi PowerPoint</vt:lpstr>
      <vt:lpstr>Presentasi PowerPoint</vt:lpstr>
      <vt:lpstr>Presentasi PowerPoint</vt:lpstr>
      <vt:lpstr>Presentasi PowerPoint</vt:lpstr>
      <vt:lpstr>Presentasi PowerPoint</vt:lpstr>
      <vt:lpstr>Presentasi PowerPoint</vt:lpstr>
      <vt:lpstr>Presentasi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Hijau dan Cokelat Modern Sejarah Multimedia Presentasi</dc:title>
  <cp:lastModifiedBy>fahrizal afni</cp:lastModifiedBy>
  <cp:revision>5</cp:revision>
  <dcterms:created xsi:type="dcterms:W3CDTF">2006-08-16T00:00:00Z</dcterms:created>
  <dcterms:modified xsi:type="dcterms:W3CDTF">2025-06-22T09:37:53Z</dcterms:modified>
  <dc:identifier>DAGD-iLEeng</dc:identifier>
</cp:coreProperties>
</file>

<file path=docProps/thumbnail.jpeg>
</file>